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57" r:id="rId4"/>
    <p:sldId id="272" r:id="rId5"/>
    <p:sldId id="270" r:id="rId6"/>
    <p:sldId id="267" r:id="rId7"/>
    <p:sldId id="271" r:id="rId8"/>
    <p:sldId id="273" r:id="rId9"/>
    <p:sldId id="268" r:id="rId10"/>
    <p:sldId id="269" r:id="rId11"/>
    <p:sldId id="265" r:id="rId1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4630" autoAdjust="0"/>
  </p:normalViewPr>
  <p:slideViewPr>
    <p:cSldViewPr>
      <p:cViewPr varScale="1">
        <p:scale>
          <a:sx n="87" d="100"/>
          <a:sy n="87" d="100"/>
        </p:scale>
        <p:origin x="834" y="66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1A2CA-7D63-44B2-AAC9-3AF278A8089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782D-CD24-4917-B002-3D1B0A387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11EC-0A60-4BA0-A9C0-07DB08CA15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3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3" y="5876927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3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3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1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74641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7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sz="3194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793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793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sz="3194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30428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9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3"/>
            <a:ext cx="10344309" cy="1362075"/>
          </a:xfrm>
        </p:spPr>
        <p:txBody>
          <a:bodyPr anchor="t"/>
          <a:lstStyle>
            <a:lvl1pPr algn="l">
              <a:defRPr sz="399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3"/>
            <a:ext cx="5374984" cy="4525963"/>
          </a:xfrm>
        </p:spPr>
        <p:txBody>
          <a:bodyPr/>
          <a:lstStyle>
            <a:lvl1pPr>
              <a:defRPr sz="2795"/>
            </a:lvl1pPr>
            <a:lvl2pPr>
              <a:defRPr sz="2396"/>
            </a:lvl2pPr>
            <a:lvl3pPr>
              <a:defRPr sz="1996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3"/>
            <a:ext cx="5374984" cy="4525963"/>
          </a:xfrm>
        </p:spPr>
        <p:txBody>
          <a:bodyPr/>
          <a:lstStyle>
            <a:lvl1pPr>
              <a:defRPr sz="2795"/>
            </a:lvl1pPr>
            <a:lvl2pPr>
              <a:defRPr sz="2396"/>
            </a:lvl2pPr>
            <a:lvl3pPr>
              <a:defRPr sz="1996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3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535113"/>
            <a:ext cx="5377097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90" y="2174875"/>
            <a:ext cx="5377097" cy="3951288"/>
          </a:xfrm>
        </p:spPr>
        <p:txBody>
          <a:bodyPr/>
          <a:lstStyle>
            <a:lvl1pPr>
              <a:defRPr sz="23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3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1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43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3"/>
            <a:ext cx="6803242" cy="5853113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3"/>
            <a:ext cx="4003772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82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800600"/>
            <a:ext cx="7301865" cy="566738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12775"/>
            <a:ext cx="7301865" cy="4114800"/>
          </a:xfrm>
        </p:spPr>
        <p:txBody>
          <a:bodyPr/>
          <a:lstStyle>
            <a:lvl1pPr marL="0" indent="0">
              <a:buNone/>
              <a:defRPr sz="3194"/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367338"/>
            <a:ext cx="7301865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86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4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1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74641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5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3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3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3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3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7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3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3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defTabSz="912754" rtl="0" eaLnBrk="1" latinLnBrk="0" hangingPunct="1">
        <a:spcBef>
          <a:spcPct val="0"/>
        </a:spcBef>
        <a:buNone/>
        <a:defRPr sz="4392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283" indent="-342283" algn="l" defTabSz="912754" rtl="0" eaLnBrk="1" latinLnBrk="0" hangingPunct="1">
        <a:spcBef>
          <a:spcPct val="20000"/>
        </a:spcBef>
        <a:buFont typeface="Arial" pitchFamily="34" charset="0"/>
        <a:buChar char="•"/>
        <a:defRPr sz="3194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1613" indent="-285236" algn="l" defTabSz="912754" rtl="0" eaLnBrk="1" latinLnBrk="0" hangingPunct="1">
        <a:spcBef>
          <a:spcPct val="20000"/>
        </a:spcBef>
        <a:buFont typeface="Arial" pitchFamily="34" charset="0"/>
        <a:buChar char="–"/>
        <a:defRPr sz="279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0943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23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97320" indent="-228189" algn="l" defTabSz="912754" rtl="0" eaLnBrk="1" latinLnBrk="0" hangingPunct="1">
        <a:spcBef>
          <a:spcPct val="20000"/>
        </a:spcBef>
        <a:buFont typeface="Arial" pitchFamily="34" charset="0"/>
        <a:buChar char="–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3697" indent="-228189" algn="l" defTabSz="912754" rtl="0" eaLnBrk="1" latinLnBrk="0" hangingPunct="1">
        <a:spcBef>
          <a:spcPct val="20000"/>
        </a:spcBef>
        <a:buFont typeface="Arial" pitchFamily="34" charset="0"/>
        <a:buChar char="»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0074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1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828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8pPr>
      <a:lvl9pPr marL="3879205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oditel.educom.ru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0995" y="913316"/>
            <a:ext cx="11787785" cy="4528235"/>
          </a:xfrm>
        </p:spPr>
        <p:txBody>
          <a:bodyPr rtlCol="0">
            <a:normAutofit fontScale="25000" lnSpcReduction="20000"/>
          </a:bodyPr>
          <a:lstStyle/>
          <a:p>
            <a:pPr marL="135818" indent="0" algn="ctr" defTabSz="1086474" fontAlgn="ctr">
              <a:buNone/>
              <a:defRPr/>
            </a:pPr>
            <a:r>
              <a:rPr lang="ru-RU" sz="7986" b="1" dirty="0">
                <a:solidFill>
                  <a:srgbClr val="000066"/>
                </a:solidFill>
              </a:rPr>
              <a:t>ГОРОДСКОЙ ЭКСПЕРТНО-КОНСУЛЬТАТИВНЫЙ СОВЕТ</a:t>
            </a:r>
          </a:p>
          <a:p>
            <a:pPr marL="135818" indent="0" algn="ctr" defTabSz="1086474" fontAlgn="ctr">
              <a:buNone/>
              <a:defRPr/>
            </a:pPr>
            <a:r>
              <a:rPr lang="ru-RU" sz="7986" b="1" dirty="0">
                <a:solidFill>
                  <a:srgbClr val="000066"/>
                </a:solidFill>
              </a:rPr>
              <a:t>РОДИТЕЛЬСКОЙ ОБЩЕСТВЕННОСТИ </a:t>
            </a:r>
          </a:p>
          <a:p>
            <a:pPr marL="135818" indent="0" algn="ctr" defTabSz="1086474" fontAlgn="ctr">
              <a:buNone/>
              <a:defRPr/>
            </a:pPr>
            <a:r>
              <a:rPr lang="ru-RU" sz="7986" b="1" dirty="0">
                <a:solidFill>
                  <a:srgbClr val="000066"/>
                </a:solidFill>
              </a:rPr>
              <a:t>ПРИ ДЕПАРТАМЕНТЕ ОБРАЗОВАНИЯ г. МОСКВЫ</a:t>
            </a:r>
          </a:p>
          <a:p>
            <a:pPr marL="135818" indent="0" algn="ctr" defTabSz="1086474" fontAlgn="ctr">
              <a:buNone/>
              <a:defRPr/>
            </a:pPr>
            <a:r>
              <a:rPr lang="en-US" sz="9583" dirty="0">
                <a:solidFill>
                  <a:srgbClr val="000066"/>
                </a:solidFill>
                <a:hlinkClick r:id="rId2"/>
              </a:rPr>
              <a:t>http://roditel.educom.ru/</a:t>
            </a:r>
            <a:endParaRPr lang="ru-RU" sz="9583" dirty="0">
              <a:solidFill>
                <a:srgbClr val="000066"/>
              </a:solidFill>
            </a:endParaRPr>
          </a:p>
          <a:p>
            <a:pPr marL="135818" indent="0" algn="ctr" defTabSz="1086474" fontAlgn="ctr">
              <a:buNone/>
              <a:defRPr/>
            </a:pPr>
            <a:endParaRPr lang="ru-RU" sz="9583" dirty="0">
              <a:solidFill>
                <a:srgbClr val="000066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9583" dirty="0">
                <a:solidFill>
                  <a:srgbClr val="000066"/>
                </a:solidFill>
              </a:rPr>
              <a:t>Председатель</a:t>
            </a:r>
          </a:p>
          <a:p>
            <a:pPr marL="135818" indent="0" algn="ctr" defTabSz="1086474" fontAlgn="ctr">
              <a:buNone/>
              <a:defRPr/>
            </a:pPr>
            <a:r>
              <a:rPr lang="ru-RU" sz="9583" b="1" dirty="0" err="1">
                <a:solidFill>
                  <a:srgbClr val="002060"/>
                </a:solidFill>
              </a:rPr>
              <a:t>Мясникова</a:t>
            </a:r>
            <a:r>
              <a:rPr lang="ru-RU" sz="9583" b="1" dirty="0">
                <a:solidFill>
                  <a:srgbClr val="002060"/>
                </a:solidFill>
              </a:rPr>
              <a:t> Людмила Александровна</a:t>
            </a:r>
          </a:p>
          <a:p>
            <a:pPr marL="135818" indent="0" algn="ctr" defTabSz="1086474" fontAlgn="ctr">
              <a:buNone/>
              <a:defRPr/>
            </a:pPr>
            <a:r>
              <a:rPr lang="ru-RU" sz="9583" dirty="0">
                <a:solidFill>
                  <a:srgbClr val="002060"/>
                </a:solidFill>
              </a:rPr>
              <a:t>myasnikovala@mos.ru </a:t>
            </a:r>
          </a:p>
          <a:p>
            <a:pPr marL="135818" indent="0" algn="ctr" defTabSz="1086474" fontAlgn="ctr">
              <a:buNone/>
              <a:defRPr/>
            </a:pPr>
            <a:r>
              <a:rPr lang="ru-RU" sz="9583" dirty="0">
                <a:solidFill>
                  <a:srgbClr val="002060"/>
                </a:solidFill>
              </a:rPr>
              <a:t>mjasnikowana@yandex.ru </a:t>
            </a:r>
          </a:p>
          <a:p>
            <a:pPr marL="135818" indent="0" algn="ctr" defTabSz="1086474" fontAlgn="ctr">
              <a:buNone/>
              <a:defRPr/>
            </a:pPr>
            <a:endParaRPr lang="ru-RU" sz="9583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9583" dirty="0">
                <a:solidFill>
                  <a:srgbClr val="000066"/>
                </a:solidFill>
              </a:rPr>
              <a:t>Комиссия по профилактике негативных проявлений</a:t>
            </a:r>
          </a:p>
          <a:p>
            <a:pPr marL="135818" indent="0" algn="ctr" defTabSz="1086474" fontAlgn="ctr">
              <a:buNone/>
              <a:defRPr/>
            </a:pPr>
            <a:r>
              <a:rPr lang="ru-RU" sz="9583" b="1" dirty="0">
                <a:solidFill>
                  <a:srgbClr val="000066"/>
                </a:solidFill>
              </a:rPr>
              <a:t>Галузина Ольга Алексеевна</a:t>
            </a:r>
          </a:p>
          <a:p>
            <a:pPr marL="135818" indent="0" algn="ctr" defTabSz="1086474" fontAlgn="ctr">
              <a:buNone/>
              <a:defRPr/>
            </a:pPr>
            <a:r>
              <a:rPr lang="ru-RU" sz="9583" b="1" dirty="0">
                <a:solidFill>
                  <a:srgbClr val="000066"/>
                </a:solidFill>
              </a:rPr>
              <a:t>+7 (926) 595-42-32</a:t>
            </a:r>
          </a:p>
          <a:p>
            <a:pPr marL="135818" indent="0" algn="ctr" defTabSz="1086474" fontAlgn="ctr">
              <a:buNone/>
              <a:defRPr/>
            </a:pPr>
            <a:r>
              <a:rPr lang="ru-RU" sz="7187" b="1" u="sng" dirty="0">
                <a:solidFill>
                  <a:srgbClr val="002060"/>
                </a:solidFill>
              </a:rPr>
              <a:t>Контакты для обращения: </a:t>
            </a:r>
          </a:p>
          <a:p>
            <a:pPr marL="135818" indent="0" algn="ctr" defTabSz="1086474" fontAlgn="ctr">
              <a:buNone/>
              <a:defRPr/>
            </a:pPr>
            <a:r>
              <a:rPr lang="ru-RU" sz="7187" dirty="0">
                <a:solidFill>
                  <a:srgbClr val="000066"/>
                </a:solidFill>
              </a:rPr>
              <a:t>8 (963) 670 – 34 – 90 </a:t>
            </a:r>
          </a:p>
          <a:p>
            <a:pPr marL="135818" indent="0" algn="ctr" defTabSz="1086474" fontAlgn="ctr">
              <a:buNone/>
              <a:defRPr/>
            </a:pPr>
            <a:r>
              <a:rPr lang="ru-RU" sz="7187" dirty="0">
                <a:solidFill>
                  <a:srgbClr val="000066"/>
                </a:solidFill>
              </a:rPr>
              <a:t>8 (966) 198 – 95 – 56</a:t>
            </a:r>
          </a:p>
          <a:p>
            <a:pPr marL="135818" indent="0" algn="ctr" defTabSz="1086474" fontAlgn="ctr">
              <a:buNone/>
              <a:defRPr/>
            </a:pPr>
            <a:r>
              <a:rPr lang="en-US" sz="7187" b="1" dirty="0">
                <a:solidFill>
                  <a:srgbClr val="002060"/>
                </a:solidFill>
              </a:rPr>
              <a:t>nebudzavisim@mail.ru</a:t>
            </a:r>
            <a:endParaRPr lang="ru-RU" sz="7187" b="1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9583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7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915" y="964383"/>
            <a:ext cx="9003733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0946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образовательная программа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9522" y="4405427"/>
            <a:ext cx="5228657" cy="46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96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68" y="1255199"/>
            <a:ext cx="11974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754">
              <a:defRPr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правильном питании»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97" y="2525674"/>
            <a:ext cx="3272809" cy="41166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588943" y="3712929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школа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1004 педагогов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25 000 обучающихся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1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23" y="1844824"/>
            <a:ext cx="12061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участие в конкурсе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31.01.2019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pravpit_eksro@mail.ru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конкурсных работ производится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22.02.2019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Почта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pravpit_eksro@mail.ru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очная презентация отобранных работ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25.02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31.03.2019</a:t>
            </a:r>
          </a:p>
          <a:p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по подведению итогов конкурса состоится 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2019 года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4573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методических разработок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915" y="964383"/>
            <a:ext cx="9003733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074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методических разработок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465" y="891648"/>
            <a:ext cx="8210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Номинации: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коллективных форм работы учащихся при  реализации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 деятельности школьников в программе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c родителями в рамках  реализации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единого социокультурного  пространства при реализация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  у учащихся при  реализации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5" y="964384"/>
            <a:ext cx="3096344" cy="5704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2679" y="5511823"/>
            <a:ext cx="468052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победителей по каждой номинации: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- 1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позиция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- 3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- 5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позиций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915" y="964383"/>
            <a:ext cx="9003733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4573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методических разработок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291" y="1249856"/>
            <a:ext cx="1072919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и целям программы – 5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 marL="514350" indent="-51435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Системность при реализации программы – 5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Новизна и оригинальность – 5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Возможность широкого применения методического материала -5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Соответствие возрастной категории в предложенной модели реализации программы - 5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Логичность в изложении материала – 5 баллов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Использование современных технологий – 5 баллов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822" y="1235049"/>
            <a:ext cx="6182205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ВОЗРАСТНОЙ ФИЗИОЛОГИИ РАН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822" y="1973145"/>
            <a:ext cx="6672276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Г. МОСКВЫ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821" y="2656066"/>
            <a:ext cx="1028538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Экспертно-консультативный совет родительской общественности при ДОНМ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21" y="4117443"/>
            <a:ext cx="62033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г. Москвы, подведомственные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821" y="4806745"/>
            <a:ext cx="929446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Саморегулируемая организация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 предприятий социального питания в сфере образования и здравоохранения»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822" y="3369765"/>
            <a:ext cx="570136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омбинаты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питания г. Москвы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2074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конкурсной комиссии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660" y="836712"/>
            <a:ext cx="117984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по рабочим тетрадям, реализуемая педагогами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по программе совместно с родителями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врачей-диетологов и врачей-гастроэнтерологов с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на фестивалях МРСД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лектории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-ринги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74" y="251937"/>
            <a:ext cx="1216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проекта Разговор о правильном питании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-1450" r="14563" b="6951"/>
          <a:stretch/>
        </p:blipFill>
        <p:spPr>
          <a:xfrm>
            <a:off x="7899704" y="4824142"/>
            <a:ext cx="180020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t="4851" r="5951" b="3801"/>
          <a:stretch/>
        </p:blipFill>
        <p:spPr>
          <a:xfrm>
            <a:off x="11039630" y="2902525"/>
            <a:ext cx="944483" cy="174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5358" r="30020" b="23541"/>
          <a:stretch/>
        </p:blipFill>
        <p:spPr>
          <a:xfrm>
            <a:off x="10020092" y="4823983"/>
            <a:ext cx="1749431" cy="103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08" y="2916549"/>
            <a:ext cx="22860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24" y="4848391"/>
            <a:ext cx="1360490" cy="1775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3" y="4863515"/>
            <a:ext cx="3108964" cy="174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5138" b="4392"/>
          <a:stretch/>
        </p:blipFill>
        <p:spPr>
          <a:xfrm>
            <a:off x="5796855" y="2917218"/>
            <a:ext cx="2636348" cy="171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8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915" y="964383"/>
            <a:ext cx="9003733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4573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программе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11" y="940904"/>
            <a:ext cx="11917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формированию основ здорового питания детей.</a:t>
            </a:r>
          </a:p>
          <a:p>
            <a:pPr marL="457200" indent="-4572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укрепляет контакт между детьми и родителями.</a:t>
            </a:r>
          </a:p>
          <a:p>
            <a:pPr marL="457200" indent="-4572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питанию в образовательной организации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позитивное взаимодействие между семьей, классным руководителем и образовательной организацией.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03" y="3803226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5138" b="4392"/>
          <a:stretch/>
        </p:blipFill>
        <p:spPr>
          <a:xfrm>
            <a:off x="1764407" y="3826705"/>
            <a:ext cx="316921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8623" y="6309320"/>
            <a:ext cx="415145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ДОУ в проект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0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915" y="964383"/>
            <a:ext cx="9003733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  <a:p>
            <a:pPr marL="285236" indent="-285236" defTabSz="912754">
              <a:buFont typeface="Arial" panose="020B0604020202020204" pitchFamily="34" charset="0"/>
              <a:buChar char="•"/>
              <a:defRPr/>
            </a:pPr>
            <a:endParaRPr lang="ru-RU" sz="1797" dirty="0">
              <a:solidFill>
                <a:srgbClr val="505046"/>
              </a:solidFill>
              <a:latin typeface="Corbel" panose="020B05030202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4573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754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методических разработок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6415" y="1916832"/>
            <a:ext cx="81614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Огнева Оксана Сергеевна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куратор программы 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«Разговор о правильном питании»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Экспертно-консультативный совет родительской общественности при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ДОНМ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7-966-198-95-56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pravpit_eksro@mail.ru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360</Words>
  <Application>Microsoft Office PowerPoint</Application>
  <PresentationFormat>Произвольный</PresentationFormat>
  <Paragraphs>93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times new roman</vt:lpstr>
      <vt:lpstr>Wingdings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Джульета Джульета</cp:lastModifiedBy>
  <cp:revision>112</cp:revision>
  <dcterms:created xsi:type="dcterms:W3CDTF">2017-06-20T12:12:29Z</dcterms:created>
  <dcterms:modified xsi:type="dcterms:W3CDTF">2019-01-24T10:52:04Z</dcterms:modified>
</cp:coreProperties>
</file>