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8" r:id="rId5"/>
    <p:sldId id="257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8" r:id="rId15"/>
    <p:sldId id="274" r:id="rId16"/>
    <p:sldId id="269" r:id="rId17"/>
    <p:sldId id="271" r:id="rId18"/>
    <p:sldId id="272" r:id="rId19"/>
    <p:sldId id="273" r:id="rId20"/>
    <p:sldId id="285" r:id="rId21"/>
    <p:sldId id="276" r:id="rId22"/>
    <p:sldId id="277" r:id="rId23"/>
    <p:sldId id="27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90" r:id="rId33"/>
    <p:sldId id="291" r:id="rId34"/>
    <p:sldId id="289" r:id="rId35"/>
    <p:sldId id="292" r:id="rId36"/>
    <p:sldId id="287" r:id="rId37"/>
    <p:sldId id="293" r:id="rId38"/>
    <p:sldId id="294" r:id="rId39"/>
    <p:sldId id="296" r:id="rId40"/>
    <p:sldId id="295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2019/20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Доля дошкольников, перешедших в 1 класс ГБОУ Школа №2054</c:v>
                </c:pt>
                <c:pt idx="1">
                  <c:v>Доля обучающихся, переведённых из 4 классов в 5 классы ГБОУ Школа № 2054</c:v>
                </c:pt>
                <c:pt idx="2">
                  <c:v>Доля обучающихся, окончивших 7 класс в ГБОУ Школа № 2054, что и в 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</c:v>
                </c:pt>
                <c:pt idx="1">
                  <c:v>84</c:v>
                </c:pt>
                <c:pt idx="2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58-4D82-BD43-CFE00E2FB57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2020/21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Доля дошкольников, перешедших в 1 класс ГБОУ Школа №2054</c:v>
                </c:pt>
                <c:pt idx="1">
                  <c:v>Доля обучающихся, переведённых из 4 классов в 5 классы ГБОУ Школа № 2054</c:v>
                </c:pt>
                <c:pt idx="2">
                  <c:v>Доля обучающихся, окончивших 7 класс в ГБОУ Школа № 2054, что и в 5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62</c:v>
                </c:pt>
                <c:pt idx="1">
                  <c:v>92</c:v>
                </c:pt>
                <c:pt idx="2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58-4D82-BD43-CFE00E2FB57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2021/2022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Доля дошкольников, перешедших в 1 класс ГБОУ Школа №2054</c:v>
                </c:pt>
                <c:pt idx="1">
                  <c:v>Доля обучающихся, переведённых из 4 классов в 5 классы ГБОУ Школа № 2054</c:v>
                </c:pt>
                <c:pt idx="2">
                  <c:v>Доля обучающихся, окончивших 7 класс в ГБОУ Школа № 2054, что и в 5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69</c:v>
                </c:pt>
                <c:pt idx="1">
                  <c:v>94</c:v>
                </c:pt>
                <c:pt idx="2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F58-4D82-BD43-CFE00E2FB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35456"/>
        <c:axId val="72836992"/>
      </c:barChart>
      <c:catAx>
        <c:axId val="7283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836992"/>
        <c:crosses val="autoZero"/>
        <c:auto val="1"/>
        <c:lblAlgn val="ctr"/>
        <c:lblOffset val="100"/>
        <c:noMultiLvlLbl val="0"/>
      </c:catAx>
      <c:valAx>
        <c:axId val="7283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83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От 160 до 189 баллов</c:v>
                </c:pt>
                <c:pt idx="1">
                  <c:v>От 190 до 219 баллов</c:v>
                </c:pt>
                <c:pt idx="2">
                  <c:v>От 220 до 249 баллов</c:v>
                </c:pt>
                <c:pt idx="3">
                  <c:v>Более 250 баллов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</c:v>
                </c:pt>
                <c:pt idx="1">
                  <c:v>63</c:v>
                </c:pt>
                <c:pt idx="2">
                  <c:v>59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E6-4204-99D5-3289CAD3B5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От 160 до 189 баллов</c:v>
                </c:pt>
                <c:pt idx="1">
                  <c:v>От 190 до 219 баллов</c:v>
                </c:pt>
                <c:pt idx="2">
                  <c:v>От 220 до 249 баллов</c:v>
                </c:pt>
                <c:pt idx="3">
                  <c:v>Более 250 баллов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50</c:v>
                </c:pt>
                <c:pt idx="1">
                  <c:v>56</c:v>
                </c:pt>
                <c:pt idx="2">
                  <c:v>57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AE6-4204-99D5-3289CAD3B51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2019-2020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От 160 до 189 баллов</c:v>
                </c:pt>
                <c:pt idx="1">
                  <c:v>От 190 до 219 баллов</c:v>
                </c:pt>
                <c:pt idx="2">
                  <c:v>От 220 до 249 баллов</c:v>
                </c:pt>
                <c:pt idx="3">
                  <c:v>Более 250 баллов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68</c:v>
                </c:pt>
                <c:pt idx="1">
                  <c:v>53</c:v>
                </c:pt>
                <c:pt idx="2">
                  <c:v>55</c:v>
                </c:pt>
                <c:pt idx="3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AE6-4204-99D5-3289CAD3B5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72752128"/>
        <c:axId val="72774400"/>
      </c:barChart>
      <c:catAx>
        <c:axId val="72752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774400"/>
        <c:crosses val="autoZero"/>
        <c:auto val="1"/>
        <c:lblAlgn val="ctr"/>
        <c:lblOffset val="100"/>
        <c:noMultiLvlLbl val="0"/>
      </c:catAx>
      <c:valAx>
        <c:axId val="7277440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99000">
                    <a:schemeClr val="tx1">
                      <a:lumMod val="25000"/>
                      <a:lumOff val="75000"/>
                    </a:schemeClr>
                  </a:gs>
                  <a:gs pos="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75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Средний балл по предметам по ЕГЭ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2020-21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Русский язык</c:v>
                </c:pt>
                <c:pt idx="1">
                  <c:v>Литература</c:v>
                </c:pt>
                <c:pt idx="2">
                  <c:v>Английский язык</c:v>
                </c:pt>
                <c:pt idx="3">
                  <c:v>Профильная математика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Обществознание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77.5</c:v>
                </c:pt>
                <c:pt idx="1">
                  <c:v>62.3</c:v>
                </c:pt>
                <c:pt idx="2">
                  <c:v>68</c:v>
                </c:pt>
                <c:pt idx="3">
                  <c:v>41.5</c:v>
                </c:pt>
                <c:pt idx="4">
                  <c:v>54.5</c:v>
                </c:pt>
                <c:pt idx="5">
                  <c:v>49</c:v>
                </c:pt>
                <c:pt idx="6">
                  <c:v>49.5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8A-412E-B415-82A950206AC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2021-22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Лист1!$A$2:$A$8</c:f>
              <c:strCache>
                <c:ptCount val="7"/>
                <c:pt idx="0">
                  <c:v>Русский язык</c:v>
                </c:pt>
                <c:pt idx="1">
                  <c:v>Литература</c:v>
                </c:pt>
                <c:pt idx="2">
                  <c:v>Английский язык</c:v>
                </c:pt>
                <c:pt idx="3">
                  <c:v>Профильная математика</c:v>
                </c:pt>
                <c:pt idx="4">
                  <c:v>История</c:v>
                </c:pt>
                <c:pt idx="5">
                  <c:v>География</c:v>
                </c:pt>
                <c:pt idx="6">
                  <c:v>Обществознание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74.099999999999994</c:v>
                </c:pt>
                <c:pt idx="1">
                  <c:v>65.7</c:v>
                </c:pt>
                <c:pt idx="2">
                  <c:v>74</c:v>
                </c:pt>
                <c:pt idx="3">
                  <c:v>61</c:v>
                </c:pt>
                <c:pt idx="4">
                  <c:v>65.7</c:v>
                </c:pt>
                <c:pt idx="5">
                  <c:v>67.5</c:v>
                </c:pt>
                <c:pt idx="6">
                  <c:v>58.5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8A-412E-B415-82A950206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809472"/>
        <c:axId val="72884992"/>
        <c:axId val="0"/>
      </c:bar3DChart>
      <c:catAx>
        <c:axId val="7280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884992"/>
        <c:crosses val="autoZero"/>
        <c:auto val="1"/>
        <c:lblAlgn val="ctr"/>
        <c:lblOffset val="100"/>
        <c:noMultiLvlLbl val="0"/>
      </c:catAx>
      <c:valAx>
        <c:axId val="7288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280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</c:v>
                </c:pt>
              </c:strCache>
            </c:strRef>
          </c:tx>
          <c:explosion val="44"/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DC-4579-A77B-9FEB625DAD1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DC-4579-A77B-9FEB625DAD1B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DC-4579-A77B-9FEB625DAD1B}"/>
              </c:ext>
            </c:extLst>
          </c:dPt>
          <c:cat>
            <c:strRef>
              <c:f>Лист1!$A$2:$A$4</c:f>
              <c:strCache>
                <c:ptCount val="3"/>
                <c:pt idx="0">
                  <c:v>Победитель </c:v>
                </c:pt>
                <c:pt idx="1">
                  <c:v>Призёры</c:v>
                </c:pt>
                <c:pt idx="2">
                  <c:v>Участники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74-4DF0-9210-3B0D0ADE03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обучающихся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8C-4EF2-BF8A-BCC6739B24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обучающихся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8C-4EF2-BF8A-BCC6739B24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обучающихся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78C-4EF2-BF8A-BCC6739B24B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Количество обучающихся 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84-4267-8DD2-743FDFF6F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580288"/>
        <c:axId val="71590272"/>
        <c:axId val="0"/>
      </c:bar3DChart>
      <c:catAx>
        <c:axId val="7158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1590272"/>
        <c:crosses val="autoZero"/>
        <c:auto val="1"/>
        <c:lblAlgn val="ctr"/>
        <c:lblOffset val="100"/>
        <c:noMultiLvlLbl val="0"/>
      </c:catAx>
      <c:valAx>
        <c:axId val="7159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5802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КАИТ 20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Фотография</c:v>
                </c:pt>
                <c:pt idx="1">
                  <c:v>Водитель автомобиля</c:v>
                </c:pt>
                <c:pt idx="2">
                  <c:v>Чертёжник</c:v>
                </c:pt>
                <c:pt idx="3">
                  <c:v>Декоратор витрин</c:v>
                </c:pt>
                <c:pt idx="4">
                  <c:v>Кондитер</c:v>
                </c:pt>
                <c:pt idx="5">
                  <c:v>Консультант в области развития цифровой грамотности</c:v>
                </c:pt>
                <c:pt idx="6">
                  <c:v>Исполнитель художественно-оформительных работ</c:v>
                </c:pt>
                <c:pt idx="7">
                  <c:v>Оператор ЭВМ</c:v>
                </c:pt>
                <c:pt idx="8">
                  <c:v>Лаборант Химического анализа</c:v>
                </c:pt>
                <c:pt idx="9">
                  <c:v>Младшая медицинская сестра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</c:v>
                </c:pt>
                <c:pt idx="1">
                  <c:v>23</c:v>
                </c:pt>
                <c:pt idx="2">
                  <c:v>5</c:v>
                </c:pt>
                <c:pt idx="3">
                  <c:v>1</c:v>
                </c:pt>
                <c:pt idx="4">
                  <c:v>2</c:v>
                </c:pt>
                <c:pt idx="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AE-4A0E-8DE5-A3647993D2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КМБ 4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Фотография</c:v>
                </c:pt>
                <c:pt idx="1">
                  <c:v>Водитель автомобиля</c:v>
                </c:pt>
                <c:pt idx="2">
                  <c:v>Чертёжник</c:v>
                </c:pt>
                <c:pt idx="3">
                  <c:v>Декоратор витрин</c:v>
                </c:pt>
                <c:pt idx="4">
                  <c:v>Кондитер</c:v>
                </c:pt>
                <c:pt idx="5">
                  <c:v>Консультант в области развития цифровой грамотности</c:v>
                </c:pt>
                <c:pt idx="6">
                  <c:v>Исполнитель художественно-оформительных работ</c:v>
                </c:pt>
                <c:pt idx="7">
                  <c:v>Оператор ЭВМ</c:v>
                </c:pt>
                <c:pt idx="8">
                  <c:v>Лаборант Химического анализа</c:v>
                </c:pt>
                <c:pt idx="9">
                  <c:v>Младшая медицинская сестра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5">
                  <c:v>3</c:v>
                </c:pt>
                <c:pt idx="7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AE-4A0E-8DE5-A3647993D22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КАДР 26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Фотография</c:v>
                </c:pt>
                <c:pt idx="1">
                  <c:v>Водитель автомобиля</c:v>
                </c:pt>
                <c:pt idx="2">
                  <c:v>Чертёжник</c:v>
                </c:pt>
                <c:pt idx="3">
                  <c:v>Декоратор витрин</c:v>
                </c:pt>
                <c:pt idx="4">
                  <c:v>Кондитер</c:v>
                </c:pt>
                <c:pt idx="5">
                  <c:v>Консультант в области развития цифровой грамотности</c:v>
                </c:pt>
                <c:pt idx="6">
                  <c:v>Исполнитель художественно-оформительных работ</c:v>
                </c:pt>
                <c:pt idx="7">
                  <c:v>Оператор ЭВМ</c:v>
                </c:pt>
                <c:pt idx="8">
                  <c:v>Лаборант Химического анализа</c:v>
                </c:pt>
                <c:pt idx="9">
                  <c:v>Младшая медицинская сестра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6">
                  <c:v>5</c:v>
                </c:pt>
                <c:pt idx="8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AE-4A0E-8DE5-A3647993D22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Медицинский колледж 6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Фотография</c:v>
                </c:pt>
                <c:pt idx="1">
                  <c:v>Водитель автомобиля</c:v>
                </c:pt>
                <c:pt idx="2">
                  <c:v>Чертёжник</c:v>
                </c:pt>
                <c:pt idx="3">
                  <c:v>Декоратор витрин</c:v>
                </c:pt>
                <c:pt idx="4">
                  <c:v>Кондитер</c:v>
                </c:pt>
                <c:pt idx="5">
                  <c:v>Консультант в области развития цифровой грамотности</c:v>
                </c:pt>
                <c:pt idx="6">
                  <c:v>Исполнитель художественно-оформительных работ</c:v>
                </c:pt>
                <c:pt idx="7">
                  <c:v>Оператор ЭВМ</c:v>
                </c:pt>
                <c:pt idx="8">
                  <c:v>Лаборант Химического анализа</c:v>
                </c:pt>
                <c:pt idx="9">
                  <c:v>Младшая медицинская сестра</c:v>
                </c:pt>
              </c:strCache>
            </c:strRef>
          </c:cat>
          <c:val>
            <c:numRef>
              <c:f>Лист1!$E$2:$E$11</c:f>
              <c:numCache>
                <c:formatCode>General</c:formatCode>
                <c:ptCount val="10"/>
                <c:pt idx="9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AE-4A0E-8DE5-A3647993D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265024"/>
        <c:axId val="83266560"/>
        <c:axId val="83238912"/>
      </c:bar3DChart>
      <c:catAx>
        <c:axId val="83265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3266560"/>
        <c:crosses val="autoZero"/>
        <c:auto val="1"/>
        <c:lblAlgn val="ctr"/>
        <c:lblOffset val="100"/>
        <c:noMultiLvlLbl val="0"/>
      </c:catAx>
      <c:valAx>
        <c:axId val="83266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265024"/>
        <c:crosses val="autoZero"/>
        <c:crossBetween val="between"/>
      </c:valAx>
      <c:serAx>
        <c:axId val="83238912"/>
        <c:scaling>
          <c:orientation val="minMax"/>
        </c:scaling>
        <c:delete val="1"/>
        <c:axPos val="b"/>
        <c:majorTickMark val="out"/>
        <c:minorTickMark val="none"/>
        <c:tickLblPos val="nextTo"/>
        <c:crossAx val="83266560"/>
        <c:crosses val="autoZero"/>
      </c:serAx>
    </c:plotArea>
    <c:legend>
      <c:legendPos val="r"/>
      <c:layout>
        <c:manualLayout>
          <c:xMode val="edge"/>
          <c:yMode val="edge"/>
          <c:x val="0.66589263147662103"/>
          <c:y val="0.11778841320620606"/>
          <c:w val="0.33121378924856615"/>
          <c:h val="0.4607921010401543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Направления дополнительного образования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E78-4379-A306-FE0249F54FBA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E78-4379-A306-FE0249F54FBA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E78-4379-A306-FE0249F54FBA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E78-4379-A306-FE0249F54FBA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E78-4379-A306-FE0249F54F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Техническая направленность</c:v>
                </c:pt>
                <c:pt idx="1">
                  <c:v>Естественно-научная направленность</c:v>
                </c:pt>
                <c:pt idx="2">
                  <c:v>Физкультурно-спортивная направленность</c:v>
                </c:pt>
                <c:pt idx="3">
                  <c:v>Художественная направленность</c:v>
                </c:pt>
                <c:pt idx="4">
                  <c:v>Социально-гуманитарная направленность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513</c:v>
                </c:pt>
                <c:pt idx="1">
                  <c:v>412</c:v>
                </c:pt>
                <c:pt idx="2">
                  <c:v>177</c:v>
                </c:pt>
                <c:pt idx="3">
                  <c:v>1993</c:v>
                </c:pt>
                <c:pt idx="4">
                  <c:v>319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B1-4AA4-91D3-1CB2B5A1456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победителей и призёров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13</c:v>
                </c:pt>
                <c:pt idx="2">
                  <c:v>14</c:v>
                </c:pt>
                <c:pt idx="3">
                  <c:v>25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22-48F7-B45A-A3F9DEA8E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4152704"/>
        <c:axId val="84154240"/>
        <c:axId val="0"/>
      </c:bar3DChart>
      <c:catAx>
        <c:axId val="84152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4154240"/>
        <c:crosses val="autoZero"/>
        <c:auto val="1"/>
        <c:lblAlgn val="ctr"/>
        <c:lblOffset val="100"/>
        <c:noMultiLvlLbl val="0"/>
      </c:catAx>
      <c:valAx>
        <c:axId val="84154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152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249411166015047"/>
          <c:y val="0.50907207575125457"/>
          <c:w val="0.33864537986846155"/>
          <c:h val="0.30437191162500399"/>
        </c:manualLayout>
      </c:layout>
      <c:overlay val="0"/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Бронзовый значок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accent6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27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99-4B30-B3D6-397CDDFC14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Серебряный значок</c:v>
                </c:pt>
              </c:strCache>
            </c:strRef>
          </c:tx>
          <c:spPr>
            <a:solidFill>
              <a:schemeClr val="accent5"/>
            </a:solidFill>
            <a:ln w="9525" cap="flat" cmpd="sng" algn="ctr">
              <a:solidFill>
                <a:schemeClr val="accent5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102</c:v>
                </c:pt>
                <c:pt idx="3">
                  <c:v>136</c:v>
                </c:pt>
                <c:pt idx="4">
                  <c:v>162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99-4B30-B3D6-397CDDFC14C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Золотой значок</c:v>
                </c:pt>
              </c:strCache>
            </c:strRef>
          </c:tx>
          <c:spPr>
            <a:solidFill>
              <a:schemeClr val="accent4"/>
            </a:solidFill>
            <a:ln w="9525" cap="flat" cmpd="sng" algn="ctr">
              <a:solidFill>
                <a:schemeClr val="accent4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</c:v>
                </c:pt>
                <c:pt idx="1">
                  <c:v>261</c:v>
                </c:pt>
                <c:pt idx="2">
                  <c:v>194</c:v>
                </c:pt>
                <c:pt idx="3">
                  <c:v>87</c:v>
                </c:pt>
                <c:pt idx="4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99-4B30-B3D6-397CDDFC1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959232"/>
        <c:axId val="84960768"/>
      </c:barChart>
      <c:catAx>
        <c:axId val="849592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960768"/>
        <c:crosses val="autoZero"/>
        <c:auto val="1"/>
        <c:lblAlgn val="ctr"/>
        <c:lblOffset val="100"/>
        <c:noMultiLvlLbl val="0"/>
      </c:catAx>
      <c:valAx>
        <c:axId val="8496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959232"/>
        <c:crosses val="autoZero"/>
        <c:crossBetween val="between"/>
      </c:valAx>
      <c:spPr>
        <a:solidFill>
          <a:schemeClr val="dk1">
            <a:tint val="20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748855849352873"/>
          <c:y val="0.34315327144451013"/>
          <c:w val="0.33251144150647127"/>
          <c:h val="0.31369345711097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tint val="75000"/>
          <a:shade val="95000"/>
          <a:satMod val="105000"/>
        </a:schemeClr>
      </a:solidFill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3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34">
  <cs:axisTitle>
    <cs:lnRef idx="0"/>
    <cs:fillRef idx="0"/>
    <cs:effectRef idx="0"/>
    <cs:fontRef idx="minor">
      <a:schemeClr val="dk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dk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cs:styleClr val="auto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>
  <cs:dataPoint3D>
    <cs:lnRef idx="1">
      <cs:styleClr val="auto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dk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1"/>
    </cs:fontRef>
    <cs:spPr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dataTable>
  <cs:downBar>
    <cs:lnRef idx="1">
      <a:schemeClr val="dk1"/>
    </cs:lnRef>
    <cs:fillRef idx="1">
      <a:schemeClr val="dk1">
        <a:tint val="95000"/>
      </a:schemeClr>
    </cs:fillRef>
    <cs:effectRef idx="0"/>
    <cs:fontRef idx="minor">
      <a:schemeClr val="dk1"/>
    </cs:fontRef>
    <cs:spPr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>
      <a:ln>
        <a:round/>
      </a:ln>
    </cs:spPr>
  </cs:errorBar>
  <cs:floor>
    <cs:lnRef idx="1">
      <a:schemeClr val="dk1">
        <a:tint val="75000"/>
      </a:schemeClr>
    </cs:lnRef>
    <cs:fillRef idx="1">
      <a:schemeClr val="dk1">
        <a:tint val="20000"/>
      </a:schemeClr>
    </cs:fillRef>
    <cs:effectRef idx="0"/>
    <cs:fontRef idx="minor">
      <a:schemeClr val="dk1"/>
    </cs:fontRef>
    <cs:spPr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leaderLine>
  <cs:legend>
    <cs:lnRef idx="0"/>
    <cs:fillRef idx="0"/>
    <cs:effectRef idx="0"/>
    <cs:fontRef idx="minor">
      <a:schemeClr val="dk1"/>
    </cs:fontRef>
    <cs:defRPr sz="1000" kern="1200"/>
  </cs:legend>
  <cs:plotArea>
    <cs:lnRef idx="0"/>
    <cs:fillRef idx="1">
      <a:schemeClr val="dk1">
        <a:tint val="20000"/>
      </a:schemeClr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seriesAxis>
  <cs:series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 kern="1200"/>
  </cs:title>
  <cs:trendline>
    <cs:lnRef idx="1">
      <a:schemeClr val="dk1"/>
    </cs:lnRef>
    <cs:fillRef idx="0"/>
    <cs:effectRef idx="0"/>
    <cs:fontRef idx="minor">
      <a:schemeClr val="dk1"/>
    </cs:fontRef>
    <cs:spPr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 kern="1200"/>
  </cs:trendlineLabel>
  <cs:upBar>
    <cs:lnRef idx="1">
      <a:schemeClr val="dk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valueAxis>
  <cs:wall>
    <cs:lnRef idx="0"/>
    <cs:fillRef idx="1">
      <a:schemeClr val="dk1">
        <a:tint val="20000"/>
      </a:schemeClr>
    </cs:fillRef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68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15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55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87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19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82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6999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09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13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6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34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4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532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62" y="273069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19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03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22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55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59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13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1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8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82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63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96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01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9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7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70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4497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06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64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1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1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6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5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5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3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25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5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4" y="273057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7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4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7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7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7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8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6008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69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13.07.2022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69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69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8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6516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13.07.2022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9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10" Type="http://schemas.openxmlformats.org/officeDocument/2006/relationships/image" Target="../media/image72.png"/><Relationship Id="rId4" Type="http://schemas.openxmlformats.org/officeDocument/2006/relationships/image" Target="../media/image66.emf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9576" y="332656"/>
            <a:ext cx="7772400" cy="3987874"/>
          </a:xfrm>
        </p:spPr>
        <p:txBody>
          <a:bodyPr/>
          <a:lstStyle/>
          <a:p>
            <a:r>
              <a:rPr lang="ru-RU" sz="2400" dirty="0">
                <a:latin typeface="Bookman Old Style" panose="02050604050505020204" pitchFamily="18" charset="0"/>
              </a:rPr>
              <a:t>Государственное бюджетное общеобразовательное учреждение г. Москвы «ШКОЛА № 2054»</a:t>
            </a:r>
            <a:r>
              <a:rPr lang="ru-RU" sz="5400" dirty="0">
                <a:latin typeface="Bookman Old Style" panose="02050604050505020204" pitchFamily="18" charset="0"/>
              </a:rPr>
              <a:t/>
            </a:r>
            <a:br>
              <a:rPr lang="ru-RU" sz="5400" dirty="0">
                <a:latin typeface="Bookman Old Style" panose="02050604050505020204" pitchFamily="18" charset="0"/>
              </a:rPr>
            </a:br>
            <a:r>
              <a:rPr lang="en-US" sz="5400" dirty="0">
                <a:latin typeface="Bookman Old Style" panose="02050604050505020204" pitchFamily="18" charset="0"/>
              </a:rPr>
              <a:t/>
            </a:r>
            <a:br>
              <a:rPr lang="en-US" sz="5400" dirty="0">
                <a:latin typeface="Bookman Old Style" panose="020506040505050202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  <a:t>Публичный доклад </a:t>
            </a:r>
            <a:b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  <a:t>по итогам </a:t>
            </a:r>
            <a:b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  <a:t>2021-2022 учебного года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79577" y="4941168"/>
            <a:ext cx="7016824" cy="697632"/>
          </a:xfrm>
        </p:spPr>
        <p:txBody>
          <a:bodyPr/>
          <a:lstStyle/>
          <a:p>
            <a:pPr algn="r"/>
            <a:r>
              <a:rPr lang="ru-RU" dirty="0"/>
              <a:t>Директор - Бородина Ирина Юрьевна</a:t>
            </a:r>
          </a:p>
        </p:txBody>
      </p:sp>
      <p:pic>
        <p:nvPicPr>
          <p:cNvPr id="1026" name="Picture 2" descr="C:\Users\Филиппова М А\Desktop\ИО директора\Публичный отчёт\Эмблема 20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6" y="5373216"/>
            <a:ext cx="1961905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81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Значимые результаты ЕГЭ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6661638" cy="6096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Динамика ЕГЭ по годам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8009792" y="1600201"/>
            <a:ext cx="3576846" cy="89681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100 балльные результаты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64107937"/>
              </p:ext>
            </p:extLst>
          </p:nvPr>
        </p:nvGraphicFramePr>
        <p:xfrm>
          <a:off x="609600" y="2212975"/>
          <a:ext cx="6978162" cy="3913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8009792" y="2795954"/>
            <a:ext cx="3609184" cy="3330088"/>
          </a:xfrm>
        </p:spPr>
        <p:txBody>
          <a:bodyPr/>
          <a:lstStyle/>
          <a:p>
            <a:r>
              <a:rPr lang="ru-RU" dirty="0"/>
              <a:t>5 обучающихся - «100-балльники» ЕГЭ по русскому языку</a:t>
            </a:r>
          </a:p>
          <a:p>
            <a:r>
              <a:rPr lang="ru-RU" dirty="0"/>
              <a:t>4 обучающихся - «100-балльники» ЕГЭ по литературе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23" y="386783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9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781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dirty="0"/>
              <a:t>Результаты участия ГБОУ Школа № 2054 во ВСЕРОССИЙСКОЙ ОЛИМПИАДЕ ШКОЛЬНИКОВ (</a:t>
            </a:r>
            <a:r>
              <a:rPr lang="ru-RU" sz="2400" dirty="0" err="1"/>
              <a:t>ВсОШ</a:t>
            </a:r>
            <a:r>
              <a:rPr lang="ru-RU" sz="2400" dirty="0"/>
              <a:t>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513531"/>
              </p:ext>
            </p:extLst>
          </p:nvPr>
        </p:nvGraphicFramePr>
        <p:xfrm>
          <a:off x="609600" y="1318846"/>
          <a:ext cx="10972800" cy="532813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942992">
                  <a:extLst>
                    <a:ext uri="{9D8B030D-6E8A-4147-A177-3AD203B41FA5}">
                      <a16:colId xmlns:a16="http://schemas.microsoft.com/office/drawing/2014/main" xmlns="" val="549599748"/>
                    </a:ext>
                  </a:extLst>
                </a:gridCol>
                <a:gridCol w="1310054">
                  <a:extLst>
                    <a:ext uri="{9D8B030D-6E8A-4147-A177-3AD203B41FA5}">
                      <a16:colId xmlns:a16="http://schemas.microsoft.com/office/drawing/2014/main" xmlns="" val="4152272985"/>
                    </a:ext>
                  </a:extLst>
                </a:gridCol>
                <a:gridCol w="1310054">
                  <a:extLst>
                    <a:ext uri="{9D8B030D-6E8A-4147-A177-3AD203B41FA5}">
                      <a16:colId xmlns:a16="http://schemas.microsoft.com/office/drawing/2014/main" xmlns="" val="1853676748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xmlns="" val="2614410952"/>
                    </a:ext>
                  </a:extLst>
                </a:gridCol>
              </a:tblGrid>
              <a:tr h="392182">
                <a:tc>
                  <a:txBody>
                    <a:bodyPr/>
                    <a:lstStyle/>
                    <a:p>
                      <a:r>
                        <a:rPr lang="ru-RU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2020-2021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2021-2022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905586"/>
                  </a:ext>
                </a:extLst>
              </a:tr>
              <a:tr h="392182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ВСЕРОССИЙСКАЯ ОЛИМПИАДА ШКОЛЬНИКОВ (</a:t>
                      </a:r>
                      <a:r>
                        <a:rPr lang="ru-RU" dirty="0" err="1"/>
                        <a:t>ВсОШ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9988625"/>
                  </a:ext>
                </a:extLst>
              </a:tr>
              <a:tr h="676918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победителей и призеров муниципального этапа Всероссийской олимпиады школьников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 dirty="0">
                          <a:effectLst/>
                        </a:rPr>
                        <a:t>9 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 dirty="0">
                          <a:effectLst/>
                        </a:rPr>
                        <a:t>91 призер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>
                          <a:effectLst/>
                        </a:rPr>
                        <a:t>4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>
                          <a:effectLst/>
                        </a:rPr>
                        <a:t>129 призеров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 dirty="0">
                          <a:effectLst/>
                        </a:rPr>
                        <a:t>13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 dirty="0">
                          <a:effectLst/>
                        </a:rPr>
                        <a:t>106 призеров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962710014"/>
                  </a:ext>
                </a:extLst>
              </a:tr>
              <a:tr h="676918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призеров регионального этапа Всероссийской олимпиады школьников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 dirty="0">
                          <a:effectLst/>
                        </a:rPr>
                        <a:t>14 призеров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 dirty="0">
                          <a:effectLst/>
                        </a:rPr>
                        <a:t>3 призера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400" dirty="0">
                          <a:effectLst/>
                        </a:rPr>
                        <a:t>12 призеров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011903659"/>
                  </a:ext>
                </a:extLst>
              </a:tr>
              <a:tr h="645765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победителей регионального этапа Всероссийской олимпиады школьников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 победитель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4350995"/>
                  </a:ext>
                </a:extLst>
              </a:tr>
              <a:tr h="676918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победителей и призеров заключительного этапа Всероссийской олимпиады школьников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 призёр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 призёра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1017417"/>
                  </a:ext>
                </a:extLst>
              </a:tr>
              <a:tr h="391220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МОСКОВСКАЯ ОЛИМПИАДА ШКОЛЬНИКОВ (МОШ)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834466"/>
                  </a:ext>
                </a:extLst>
              </a:tr>
              <a:tr h="645765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</a:t>
                      </a:r>
                      <a:r>
                        <a:rPr lang="ru-RU" baseline="0" dirty="0"/>
                        <a:t> п</a:t>
                      </a:r>
                      <a:r>
                        <a:rPr lang="ru-RU" dirty="0"/>
                        <a:t>обедителей Московской олимпиады школьников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200" dirty="0">
                          <a:effectLst/>
                        </a:rPr>
                        <a:t>4 победителя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76675" algn="l"/>
                        </a:tabLst>
                      </a:pPr>
                      <a:r>
                        <a:rPr lang="ru-RU" sz="1200" dirty="0">
                          <a:effectLst/>
                        </a:rPr>
                        <a:t>4 победителя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404631498"/>
                  </a:ext>
                </a:extLst>
              </a:tr>
              <a:tr h="83027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призеров Московской олимпиады школьников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5 призёров</a:t>
                      </a:r>
                    </a:p>
                    <a:p>
                      <a:r>
                        <a:rPr lang="ru-RU" sz="1200" dirty="0"/>
                        <a:t>4 похвальные грамоты</a:t>
                      </a:r>
                    </a:p>
                    <a:p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 призёр</a:t>
                      </a:r>
                    </a:p>
                    <a:p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4 призера</a:t>
                      </a:r>
                    </a:p>
                    <a:p>
                      <a:endParaRPr lang="ru-RU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217238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507" y="131844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99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Предпрофессиональное образование и развитие старшей школы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Уникальные профили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Городские проекты старшей школы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Театральное направление в рамках Гуманитарного профиля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Архитектурное направление в рамках Универсального профиля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Художественно-эстетическое направление в рамках Гуманитарного профиля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Медицинский класс в Московской школе</a:t>
            </a:r>
          </a:p>
          <a:p>
            <a:pPr marL="0" indent="0">
              <a:buNone/>
            </a:pPr>
            <a:endParaRPr lang="ru-RU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Медиакласс</a:t>
            </a: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 в  </a:t>
            </a:r>
          </a:p>
          <a:p>
            <a:pPr marL="0" indent="0">
              <a:buNone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    Московской школе</a:t>
            </a:r>
          </a:p>
          <a:p>
            <a:pPr marL="0" indent="0">
              <a:buNone/>
            </a:pPr>
            <a:endParaRPr lang="ru-RU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Класс креативных  индустрий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851" y="5810209"/>
            <a:ext cx="1633264" cy="107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531" y="2244969"/>
            <a:ext cx="1308501" cy="9554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9" y="3235569"/>
            <a:ext cx="1148862" cy="11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ПРОФИЛИ 2022-23</a:t>
            </a:r>
          </a:p>
        </p:txBody>
      </p:sp>
      <p:sp>
        <p:nvSpPr>
          <p:cNvPr id="3" name="Овал 2"/>
          <p:cNvSpPr/>
          <p:nvPr/>
        </p:nvSpPr>
        <p:spPr>
          <a:xfrm>
            <a:off x="131885" y="1590876"/>
            <a:ext cx="2409092" cy="93610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ШК 1 Трубная,36</a:t>
            </a:r>
          </a:p>
        </p:txBody>
      </p:sp>
      <p:sp>
        <p:nvSpPr>
          <p:cNvPr id="9" name="Овал 8"/>
          <p:cNvSpPr/>
          <p:nvPr/>
        </p:nvSpPr>
        <p:spPr>
          <a:xfrm>
            <a:off x="2793439" y="1616508"/>
            <a:ext cx="2654490" cy="936104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ШК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Palatino Linotype"/>
              </a:rPr>
              <a:t>Большой Каретный пер., 22 стр. 6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834863" y="1609891"/>
            <a:ext cx="2567152" cy="9361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ШК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Palatino Linotype"/>
              </a:rPr>
              <a:t>Ул. Петровка, 23/10, стр.18,21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879731" y="1590876"/>
            <a:ext cx="2409592" cy="93610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ШК 4,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Palatino Linotype"/>
              </a:rPr>
              <a:t>Дегтярный переулок, 7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4102" name="Picture 6" descr="C:\Users\Филиппова М А\Desktop\2020-2021\Родительские собрания ПРОФИЛИ\шк1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4" y="2551400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50" y="2609250"/>
            <a:ext cx="1614179" cy="145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63" y="2568920"/>
            <a:ext cx="1885130" cy="117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 descr="C:\Users\Филиппова М А\Desktop\2020-2021\Родительские собрания ПРОФИЛИ\ШК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61" y="2694640"/>
            <a:ext cx="1661931" cy="12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621" y="3941088"/>
            <a:ext cx="2776818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Гуманитарный профиль (театральный)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09463" y="3919552"/>
            <a:ext cx="2294465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Класс Дизайна (распределённый лицей ВШЭ)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88623" y="4130873"/>
            <a:ext cx="2611315" cy="6768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Медицинский класс в московской школе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688623" y="4871005"/>
            <a:ext cx="2611315" cy="5981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Естественно-научный профиль (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хим-био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)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88623" y="5589240"/>
            <a:ext cx="2611315" cy="5760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Естественно-научный профиль (психологический)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647703" y="4067617"/>
            <a:ext cx="2934697" cy="6409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Гуманитарный профиль (художественно-эстетический  класс)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626054" y="4791654"/>
            <a:ext cx="2934696" cy="5999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Медиакласс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 в московской школе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626054" y="5490099"/>
            <a:ext cx="2934696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Гуманитарный профиль (актёрский класс)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1" y="4710009"/>
            <a:ext cx="2793439" cy="7346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Универсальный профиль (архитектурный)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-34812" y="5517232"/>
            <a:ext cx="282825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Социально-экономический профиль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09462" y="4714023"/>
            <a:ext cx="2294466" cy="73067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Гуманитарный профиль (на базе лицея ВШЭ)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09462" y="5517232"/>
            <a:ext cx="2294465" cy="7200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Технологический профиль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688623" y="6298724"/>
            <a:ext cx="2611315" cy="514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Универсальный профиль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662937" y="6159553"/>
            <a:ext cx="2860929" cy="5146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Класс креативных индустрий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-39954" y="6298724"/>
            <a:ext cx="2833392" cy="51465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Класс креативных индустрий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09462" y="6298724"/>
            <a:ext cx="2294465" cy="55927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Гуманитарный профиль ( Филология)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35" y="206948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09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987008" cy="1143000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/>
              <a:t>Направления обучения </a:t>
            </a:r>
            <a:r>
              <a:rPr lang="ru-RU" dirty="0" smtClean="0"/>
              <a:t>Распределённого лицея ВШЭ 2021-2022 учебный год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Особенности обучения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09600" y="2417885"/>
            <a:ext cx="5411788" cy="28833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Дизайн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Экономика и социальные науки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Гуманитарные науки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Естественные науки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69029" y="2417885"/>
            <a:ext cx="5417609" cy="28833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Специальные дисциплины по направлениям ведутся преподавателями ВШЭ на базе Университета ( 1 раз в неделю)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Льготы при поступлении в НИУ Высшая школа экономики</a:t>
            </a:r>
          </a:p>
        </p:txBody>
      </p:sp>
      <p:pic>
        <p:nvPicPr>
          <p:cNvPr id="1026" name="Picture 2" descr="C:\Users\borodina\Desktop\ио директора Филиппова МА август 2019\публичный отчёт\h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5360714"/>
            <a:ext cx="2081020" cy="148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rodina\Desktop\ио директора Филиппова МА август 2019\публичный отчёт\рл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7038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360714"/>
            <a:ext cx="19685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люс 7"/>
          <p:cNvSpPr/>
          <p:nvPr/>
        </p:nvSpPr>
        <p:spPr>
          <a:xfrm>
            <a:off x="3737977" y="5549619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Palatino Linotype"/>
            </a:endParaRPr>
          </a:p>
        </p:txBody>
      </p:sp>
      <p:pic>
        <p:nvPicPr>
          <p:cNvPr id="1029" name="Picture 5" descr="C:\Users\borodina\Desktop\ио директора Филиппова МА август 2019\публичный отчёт\эмблема ВШЭ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81" y="5360708"/>
            <a:ext cx="2091695" cy="14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авно 8"/>
          <p:cNvSpPr/>
          <p:nvPr/>
        </p:nvSpPr>
        <p:spPr>
          <a:xfrm>
            <a:off x="6934944" y="5588687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320740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4" y="274638"/>
            <a:ext cx="7220909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Архитектурное направление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На базе школьного здания по </a:t>
            </a:r>
            <a:r>
              <a:rPr lang="ru-RU" dirty="0" smtClean="0">
                <a:latin typeface="Bookman Old Style" panose="02050604050505020204" pitchFamily="18" charset="0"/>
              </a:rPr>
              <a:t>адресу: </a:t>
            </a:r>
            <a:r>
              <a:rPr lang="ru-RU" dirty="0">
                <a:latin typeface="Bookman Old Style" panose="02050604050505020204" pitchFamily="18" charset="0"/>
              </a:rPr>
              <a:t>Садово-Сухаревская ул., 12А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Реализуется в течение 40 лет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Базовая школа при МАРХИ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latin typeface="Bookman Old Style" panose="02050604050505020204" pitchFamily="18" charset="0"/>
              </a:rPr>
              <a:t>ВУЗы партнёры – ГУЗ, </a:t>
            </a:r>
            <a:r>
              <a:rPr lang="ru-RU" dirty="0" err="1">
                <a:latin typeface="Bookman Old Style" panose="02050604050505020204" pitchFamily="18" charset="0"/>
              </a:rPr>
              <a:t>МИИГАиК</a:t>
            </a:r>
            <a:r>
              <a:rPr lang="ru-RU" dirty="0">
                <a:latin typeface="Bookman Old Style" panose="02050604050505020204" pitchFamily="18" charset="0"/>
              </a:rPr>
              <a:t>, РУДН, МГСУ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Особенности учебного плана: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Bookman Old Style" panose="02050604050505020204" pitchFamily="18" charset="0"/>
              </a:rPr>
              <a:t>Рисунок - 4 часа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Bookman Old Style" panose="02050604050505020204" pitchFamily="18" charset="0"/>
              </a:rPr>
              <a:t> Черчение - 2 часа Композиция - 2 часа История искусств -1 час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Bookman Old Style" panose="02050604050505020204" pitchFamily="18" charset="0"/>
              </a:rPr>
              <a:t>История архитектуры -1 час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borodina\Desktop\ио директора Филиппова МА август 2019\публичный отчёт\архитектура симво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4" y="5301208"/>
            <a:ext cx="2161901" cy="143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rodina\Desktop\ио директора Филиппова МА август 2019\публичный отчёт\depositphotos_8240767-stock-illustration-archite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09" y="0"/>
            <a:ext cx="148478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5565782"/>
            <a:ext cx="19685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450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Театральное направление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/>
              <a:t>Особенности учебного плана:</a:t>
            </a:r>
          </a:p>
          <a:p>
            <a:pPr marL="0" indent="0" algn="ctr">
              <a:buNone/>
            </a:pPr>
            <a:r>
              <a:rPr lang="ru-RU" b="1" dirty="0"/>
              <a:t>Сценическое движение – 2 часа в неделю</a:t>
            </a:r>
          </a:p>
          <a:p>
            <a:pPr marL="0" indent="0" algn="ctr">
              <a:buNone/>
            </a:pPr>
            <a:r>
              <a:rPr lang="ru-RU" b="1" dirty="0"/>
              <a:t>Сценическая речь – 2 часа в неделю</a:t>
            </a:r>
          </a:p>
          <a:p>
            <a:pPr marL="0" indent="0" algn="ctr">
              <a:buNone/>
            </a:pPr>
            <a:r>
              <a:rPr lang="ru-RU" b="1" dirty="0"/>
              <a:t>Акробатика</a:t>
            </a:r>
          </a:p>
          <a:p>
            <a:pPr marL="0" indent="0" algn="ctr">
              <a:buNone/>
            </a:pPr>
            <a:r>
              <a:rPr lang="ru-RU" b="1" dirty="0"/>
              <a:t>Дополнительные занятия по специальным дисциплинам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На базе школьных зданий по </a:t>
            </a:r>
            <a:r>
              <a:rPr lang="ru-RU" b="1" dirty="0" smtClean="0"/>
              <a:t>адресам: </a:t>
            </a:r>
            <a:r>
              <a:rPr lang="ru-RU" b="1" dirty="0"/>
              <a:t>Трубная ул., д.36, Дегтярный переулок, д.7.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Сотрудничество с ГИТИС, ВТУ им. М. С. Щепкина, Театральным училищем имени Щукина, Школой-студией МХАТ, ВГИК, ИСИ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Договоры с ДМТЮА, Центральным академическим театром Российской армии</a:t>
            </a:r>
          </a:p>
        </p:txBody>
      </p:sp>
      <p:pic>
        <p:nvPicPr>
          <p:cNvPr id="3074" name="Picture 2" descr="C:\Users\borodina\Desktop\ио директора Филиппова МА август 2019\публичный отчёт\театр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905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504" y="-6"/>
            <a:ext cx="19685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72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/>
              <a:t>Художественно-эстетическое направление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Особенности учебного плана: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Введение в русскую культуру – 2 часа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История ИЗО- 2 часа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Искусство театра – 2 часа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Музыкальная литература – 2 часа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600" b="1" dirty="0">
                <a:latin typeface="Batang" panose="02030600000101010101" pitchFamily="18" charset="-127"/>
                <a:ea typeface="Batang" panose="02030600000101010101" pitchFamily="18" charset="-127"/>
              </a:rPr>
              <a:t>На базе школьного здания по </a:t>
            </a:r>
            <a:r>
              <a:rPr lang="ru-RU" sz="26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адресу: </a:t>
            </a:r>
            <a:r>
              <a:rPr lang="ru-RU" sz="2600" b="1" dirty="0">
                <a:latin typeface="Batang" panose="02030600000101010101" pitchFamily="18" charset="-127"/>
                <a:ea typeface="Batang" panose="02030600000101010101" pitchFamily="18" charset="-127"/>
              </a:rPr>
              <a:t>Дегтярный переулок, 7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b="1" dirty="0">
                <a:latin typeface="Batang" panose="02030600000101010101" pitchFamily="18" charset="-127"/>
                <a:ea typeface="Batang" panose="02030600000101010101" pitchFamily="18" charset="-127"/>
              </a:rPr>
              <a:t>Включает подготовку по таким направлениям, как искусствоведение, культурология, хореография, театроведение, режиссура, журналистика, звукорежиссура, цифровое кино и телевидение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600" b="1" dirty="0">
                <a:latin typeface="Batang" panose="02030600000101010101" pitchFamily="18" charset="-127"/>
                <a:ea typeface="Batang" panose="02030600000101010101" pitchFamily="18" charset="-127"/>
              </a:rPr>
              <a:t>ВУЗы партнёры- РАХ им. И.Е. Репина, МПГУ, театральные училища, Институт телевидения и радиовещания, </a:t>
            </a:r>
            <a:r>
              <a:rPr lang="ru-RU" sz="26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МГУКиИ</a:t>
            </a:r>
            <a:r>
              <a:rPr lang="ru-RU" sz="2600" b="1" dirty="0">
                <a:latin typeface="Batang" panose="02030600000101010101" pitchFamily="18" charset="-127"/>
                <a:ea typeface="Batang" panose="02030600000101010101" pitchFamily="18" charset="-127"/>
              </a:rPr>
              <a:t>, МХГПА им. С.Г. Строганова, МХИ им. В. Сурикова</a:t>
            </a:r>
          </a:p>
          <a:p>
            <a:endParaRPr lang="ru-RU" dirty="0"/>
          </a:p>
        </p:txBody>
      </p:sp>
      <p:pic>
        <p:nvPicPr>
          <p:cNvPr id="4098" name="Picture 2" descr="C:\Users\borodina\Desktop\ио директора Филиппова МА август 2019\публичный отчёт\Худ-эст проф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337" y="5253936"/>
            <a:ext cx="2088664" cy="16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orodina\Desktop\ио директора Филиппова МА август 2019\публичный отчёт\культур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2" y="5564566"/>
            <a:ext cx="1754634" cy="11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228485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4000" dirty="0"/>
              <a:t>Проект «</a:t>
            </a:r>
            <a:r>
              <a:rPr lang="ru-RU" sz="4000" dirty="0" err="1"/>
              <a:t>Медиакласс</a:t>
            </a:r>
            <a:r>
              <a:rPr lang="ru-RU" sz="4000" dirty="0"/>
              <a:t> в московской школе»</a:t>
            </a:r>
            <a:br>
              <a:rPr lang="ru-RU" sz="4000" dirty="0"/>
            </a:br>
            <a:r>
              <a:rPr lang="ru-RU" sz="1600" dirty="0"/>
              <a:t>(официальное вступление в проект с 01.09.2022)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3974117"/>
          </a:xfr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Цель проекта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Подготовить журналистов новой формации, обладающих компетенциями технических специалистов, способных здесь и сейчас создавать уникальный высококачественный мультимедийный контент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Синтез гуманитарного и технического образования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305"/>
            <a:ext cx="3206774" cy="267637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4207839"/>
            <a:ext cx="5943599" cy="2650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Русский язык – 3 часа</a:t>
            </a:r>
          </a:p>
          <a:p>
            <a:pPr algn="ctr"/>
            <a:r>
              <a:rPr lang="ru-RU" dirty="0"/>
              <a:t>Литература – 5 часов</a:t>
            </a:r>
          </a:p>
          <a:p>
            <a:pPr algn="ctr"/>
            <a:r>
              <a:rPr lang="ru-RU" dirty="0"/>
              <a:t>Иностранный язык – 5 часов</a:t>
            </a:r>
          </a:p>
          <a:p>
            <a:pPr algn="ctr"/>
            <a:r>
              <a:rPr lang="ru-RU" dirty="0"/>
              <a:t>Обществознание – 2 часа</a:t>
            </a:r>
          </a:p>
          <a:p>
            <a:pPr algn="ctr"/>
            <a:r>
              <a:rPr lang="ru-RU" dirty="0"/>
              <a:t>Информатика – 2 часа</a:t>
            </a:r>
          </a:p>
          <a:p>
            <a:pPr algn="ctr"/>
            <a:r>
              <a:rPr lang="ru-RU" dirty="0"/>
              <a:t>Математика – 5 часов</a:t>
            </a:r>
          </a:p>
          <a:p>
            <a:pPr algn="ctr"/>
            <a:r>
              <a:rPr lang="ru-RU" dirty="0"/>
              <a:t>Теоретическая и практическая стилистика – 2 часа</a:t>
            </a:r>
          </a:p>
          <a:p>
            <a:pPr algn="ctr"/>
            <a:r>
              <a:rPr lang="ru-RU" dirty="0" err="1"/>
              <a:t>Медиажурналистика</a:t>
            </a:r>
            <a:r>
              <a:rPr lang="ru-RU" dirty="0"/>
              <a:t> – 2 часа</a:t>
            </a:r>
          </a:p>
          <a:p>
            <a:pPr algn="ctr"/>
            <a:r>
              <a:rPr lang="ru-RU" dirty="0"/>
              <a:t>Технологии </a:t>
            </a:r>
            <a:r>
              <a:rPr lang="ru-RU" dirty="0" err="1"/>
              <a:t>медиапроизводства</a:t>
            </a:r>
            <a:r>
              <a:rPr lang="ru-RU" dirty="0"/>
              <a:t>- 2 часа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9677" y="1696918"/>
            <a:ext cx="2391508" cy="1890346"/>
          </a:xfrm>
          <a:prstGeom prst="roundRect">
            <a:avLst/>
          </a:prstGeom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ВУЗы партнёры – ГИТИС, ВШЭ</a:t>
            </a:r>
          </a:p>
          <a:p>
            <a:pPr algn="ctr"/>
            <a:r>
              <a:rPr lang="ru-RU" dirty="0"/>
              <a:t>Профильные организации – МИА Россия сегодня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23" y="5864429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11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900" dirty="0">
                <a:solidFill>
                  <a:srgbClr val="2F5897"/>
                </a:solidFill>
              </a:rPr>
              <a:t>Проект «Медицинский класс в московской школе»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1015" y="1484784"/>
            <a:ext cx="5810373" cy="72501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600" b="1" dirty="0"/>
              <a:t>Московский конкурс </a:t>
            </a:r>
            <a:r>
              <a:rPr lang="ru-RU" sz="1600" b="1" dirty="0" err="1"/>
              <a:t>межпредметных</a:t>
            </a:r>
            <a:r>
              <a:rPr lang="ru-RU" sz="1600" b="1" dirty="0"/>
              <a:t> навыков и знаний «Интеллектуальный мегаполис. Потенциал»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567854" y="1656730"/>
            <a:ext cx="5521569" cy="62014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b="1" dirty="0">
                <a:latin typeface="Bookman Old Style" panose="02050604050505020204" pitchFamily="18" charset="0"/>
              </a:rPr>
              <a:t>Участие в предпрофессиональных конкурсах и олимпиадах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75078889"/>
              </p:ext>
            </p:extLst>
          </p:nvPr>
        </p:nvGraphicFramePr>
        <p:xfrm>
          <a:off x="290146" y="2209800"/>
          <a:ext cx="5731242" cy="3913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6584" y="2348880"/>
            <a:ext cx="5995416" cy="4509120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Конкурс «Старт в науке» 1 Победитель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Открытая городская научно-практическая конференция «Старт в медицину»  Призеры – 2 (плюс 5-7 баллов к ЕГЭ)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latin typeface="Batang" panose="02030600000101010101" pitchFamily="18" charset="-127"/>
                <a:ea typeface="Batang" panose="02030600000101010101" pitchFamily="18" charset="-127"/>
              </a:rPr>
              <a:t>Конкурс «Первая помощь» – 2 призера, 1 победитель)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3 участника отборочного этапа X Открытого чемпионата профессионального мастерства города Москвы в компетенциях «Медицинский и социальный уход» и «Лабораторный медицинский анализ»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Московская Предпрофессиональная олимпиада школьников – 4 участника второго тура.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105508"/>
            <a:ext cx="12065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8431"/>
            <a:ext cx="6021388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81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9789" y="1943101"/>
            <a:ext cx="7992209" cy="201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Важнейшая, ключевая тема – это качество образования. Наша цель – обеспечить его высокий уровень во всех школах. Не только потому, что мы стремимся войти в число каких-то там ведущих стран мира по качеству общего образования, какие-то там «десятки», «пятёрки» и так далее. Дело совершенно не в этом. Главное – дать нашим детям фундаментальные знания по ключевым предметам и научить применять их в жизни. Создавать условия для раскрытия их способностей, чтобы они как можно раньше определились с будущей профессией.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99790" y="1"/>
            <a:ext cx="7992209" cy="19430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55555"/>
                </a:solidFill>
                <a:latin typeface="roboto_ltregular"/>
              </a:rPr>
              <a:t>Образование, его развитие, совершенствование – это вопросы общенациональной повестки, один из ключевых государственных приоритетов…</a:t>
            </a:r>
          </a:p>
          <a:p>
            <a:pPr algn="ctr"/>
            <a:r>
              <a:rPr lang="ru-RU" dirty="0">
                <a:solidFill>
                  <a:srgbClr val="555555"/>
                </a:solidFill>
                <a:latin typeface="roboto_ltregular"/>
              </a:rPr>
              <a:t>Школа играет огромную роль в развитии человека, всего общества, государства. Школьное образование во многом объединяет страну, делает нас единым народом…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99788" y="3956538"/>
            <a:ext cx="7992210" cy="19431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roboto_ltregular"/>
              </a:rPr>
              <a:t>Процессы воспитания и обучения должны быть неразрывными и идти, как говорится, рука об руку. И важно, чтобы в них участвовал весь педагогический коллектив, а не только классные руководители.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roboto_ltregular"/>
              </a:rPr>
              <a:t>Значительный вклад в воспитание даёт и внеурочная работа. Это различные кружки, спортивные секции, школьные театры, музыкальные студии. Необходимо создавать условия и для вовлечения школьников в научно-техническое творчество, где уже много успешных практик.</a:t>
            </a:r>
            <a:endParaRPr lang="ru-RU" sz="1600" b="0" i="0" dirty="0">
              <a:solidFill>
                <a:schemeClr val="bg1"/>
              </a:solidFill>
              <a:effectLst/>
              <a:latin typeface="roboto_ltregula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777"/>
            <a:ext cx="4199791" cy="3061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99788" cy="322677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325815" y="6137031"/>
            <a:ext cx="7866183" cy="7209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ГБОУ Школа № 2054 реализует образовательную деятельность в контексте целей и задач, поставленных государством</a:t>
            </a:r>
          </a:p>
        </p:txBody>
      </p:sp>
    </p:spTree>
    <p:extLst>
      <p:ext uri="{BB962C8B-B14F-4D97-AF65-F5344CB8AC3E}">
        <p14:creationId xmlns:p14="http://schemas.microsoft.com/office/powerpoint/2010/main" val="211807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900" dirty="0">
                <a:solidFill>
                  <a:srgbClr val="2F5897"/>
                </a:solidFill>
              </a:rPr>
              <a:t>Проект «Медицинский класс в московской школе»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5386917" cy="1160585"/>
          </a:xfrm>
        </p:spPr>
        <p:txBody>
          <a:bodyPr/>
          <a:lstStyle/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«Профессиональное обучение без границ»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b="1" dirty="0"/>
              <a:t>Сетевое взаимодействие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09600" y="2936630"/>
            <a:ext cx="5388864" cy="318984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33 ученика 9 </a:t>
            </a:r>
            <a:r>
              <a:rPr lang="ru-RU" dirty="0" err="1">
                <a:solidFill>
                  <a:schemeClr val="tx1"/>
                </a:solidFill>
              </a:rPr>
              <a:t>предпрофильного</a:t>
            </a:r>
            <a:r>
              <a:rPr lang="ru-RU" dirty="0">
                <a:solidFill>
                  <a:schemeClr val="tx1"/>
                </a:solidFill>
              </a:rPr>
              <a:t> медицинского класса прошли обучение в ГБПОУ ДЗМ Медицинский колледж № 6 и получили квалификационные свидетельства «Лаборант химического анализа»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6584" y="2212848"/>
            <a:ext cx="4041648" cy="431249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1. Клиническая больница №51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2. Детская клиника FANTASY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3. ООО «Детская клиника»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 4. Медицинский колледж №6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5. Автономная некоммерческая организация поддержки гуманитарных программ "Русская Гуманитарная Миссия"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0" y="0"/>
            <a:ext cx="12065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72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64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16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/>
              <a:t>Городские проекты образовательных вертикалей с 01.09.2022 года в ГБОУ Школа № 2054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331" y="1802424"/>
            <a:ext cx="1107830" cy="9422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5177" y="1890346"/>
            <a:ext cx="2110154" cy="6154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Математическая вертикаль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69477" y="2910254"/>
            <a:ext cx="2074985" cy="6154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Спортивная вертикаль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5" y="2971715"/>
            <a:ext cx="925532" cy="979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1573348"/>
            <a:ext cx="1118738" cy="11123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11458" y="1699809"/>
            <a:ext cx="2611316" cy="690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Креативная вертикаль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91" y="2714312"/>
            <a:ext cx="1109348" cy="11028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Прямоугольник 10"/>
          <p:cNvSpPr/>
          <p:nvPr/>
        </p:nvSpPr>
        <p:spPr>
          <a:xfrm>
            <a:off x="6451434" y="2744683"/>
            <a:ext cx="2013451" cy="7032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Медиавертикаль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649309" y="3671018"/>
            <a:ext cx="4378570" cy="2171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Логика формирования «образовательных вертикалей»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организация профессиональных проб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раннее самоопределение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формирование надежной базы для обучения</a:t>
            </a:r>
          </a:p>
          <a:p>
            <a:pPr algn="ctr"/>
            <a:r>
              <a:rPr lang="ru-RU" dirty="0"/>
              <a:t>в предпрофессиональных классах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298" y="1663545"/>
            <a:ext cx="931985" cy="93198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375674" y="2793912"/>
            <a:ext cx="2549770" cy="7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Естественно-научная вертикаль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4893" y="4793261"/>
            <a:ext cx="1584176" cy="64807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Городские проекты предпрофессионального образования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69" y="4840978"/>
            <a:ext cx="1969179" cy="3414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01" y="5270173"/>
            <a:ext cx="1969179" cy="23166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22869" y="5638270"/>
            <a:ext cx="1955478" cy="204448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Медиакласс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московской школе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16202" y="5955002"/>
            <a:ext cx="1548172" cy="64807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Профильное обучение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07712" y="6069605"/>
            <a:ext cx="1783610" cy="353548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Социально-экономический профиль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864329" y="6563477"/>
            <a:ext cx="1800200" cy="288032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Универсальный профиль (архитектурное направление)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934660" y="6509570"/>
            <a:ext cx="3033548" cy="292912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Гуманитарный профиль (актёрское, художественно-эстетическое направление, </a:t>
            </a:r>
            <a:r>
              <a:rPr kumimoji="0" lang="ru-RU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лингвострановедение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964319" y="5650325"/>
            <a:ext cx="1740881" cy="317866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Естественно-научный профиль (психология)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34660" y="6142684"/>
            <a:ext cx="1800200" cy="272707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Технологический профиль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7923" y="1503485"/>
            <a:ext cx="4876396" cy="2989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Подростковая школа 5-9 классы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94893" y="4325815"/>
            <a:ext cx="4939815" cy="2989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Среднее общее образование (10-11 классы)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184" y="5943521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4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Школы в конкурсах профессионального мастерства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47546" y="1600200"/>
            <a:ext cx="3648971" cy="13012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600" b="1" dirty="0"/>
              <a:t>IX </a:t>
            </a:r>
            <a:r>
              <a:rPr lang="ru-RU" sz="1600" b="1" dirty="0"/>
              <a:t>Национальный чемпионат</a:t>
            </a:r>
          </a:p>
          <a:p>
            <a:r>
              <a:rPr lang="ru-RU" sz="1600" b="1" dirty="0"/>
              <a:t>≪Молодые профессионалы – 2021≫</a:t>
            </a:r>
          </a:p>
          <a:p>
            <a:r>
              <a:rPr lang="en-US" sz="1600" b="1" dirty="0"/>
              <a:t>(</a:t>
            </a:r>
            <a:r>
              <a:rPr lang="en-US" sz="1600" b="1" dirty="0" err="1"/>
              <a:t>WorldSkills</a:t>
            </a:r>
            <a:r>
              <a:rPr lang="en-US" sz="1600" b="1" dirty="0"/>
              <a:t> Russia)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079509" y="1600197"/>
            <a:ext cx="3055699" cy="13012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dirty="0"/>
              <a:t>Профпробы для самых маленьких</a:t>
            </a:r>
            <a:endParaRPr lang="en-US" sz="1800" dirty="0"/>
          </a:p>
          <a:p>
            <a:r>
              <a:rPr lang="ru-RU" sz="1800" dirty="0"/>
              <a:t>Московский детский чемпионат </a:t>
            </a:r>
            <a:r>
              <a:rPr lang="en-US" sz="1800" dirty="0" err="1"/>
              <a:t>KidSkills</a:t>
            </a:r>
            <a:r>
              <a:rPr lang="ru-RU" sz="1800" dirty="0"/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0" y="2901461"/>
            <a:ext cx="5998464" cy="37103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/>
              <a:t>Победитель регионального этапа в компетенции «Визуальный </a:t>
            </a:r>
            <a:r>
              <a:rPr lang="ru-RU" dirty="0" err="1"/>
              <a:t>Мерчендайзинг</a:t>
            </a:r>
            <a:r>
              <a:rPr lang="ru-RU" dirty="0"/>
              <a:t>» 14-16 лет</a:t>
            </a:r>
            <a:endParaRPr lang="en-US" dirty="0"/>
          </a:p>
          <a:p>
            <a:r>
              <a:rPr lang="ru-RU" dirty="0"/>
              <a:t>17</a:t>
            </a:r>
            <a:r>
              <a:rPr lang="en-US" dirty="0"/>
              <a:t> </a:t>
            </a:r>
            <a:r>
              <a:rPr lang="ru-RU" dirty="0"/>
              <a:t>участников отборочного тура по компетенциям Ландшафтный дизайн, Реклама, Графический дизайн, Физическая культура, Спорт и фитнес, Администрирование отеля, Лабораторный и химический анализ, Дизайн интерьера, Ремонт и обслуживание легковых автомобилей, Разработка компьютерных игр и мультимедийных приложений, Флористика, Медицинский и социальный уход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56" y="1600197"/>
            <a:ext cx="2763709" cy="1554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" y="1657203"/>
            <a:ext cx="2169786" cy="124425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620608" y="3279530"/>
            <a:ext cx="4961792" cy="305972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2021/2022учебном году в чемпионате принимали участие 17 команд в разных компетенциях. </a:t>
            </a:r>
          </a:p>
          <a:p>
            <a:pPr algn="ctr"/>
            <a:r>
              <a:rPr lang="ru-RU" dirty="0"/>
              <a:t>В полуфинал вышли 2 команды: </a:t>
            </a:r>
          </a:p>
          <a:p>
            <a:pPr algn="ctr"/>
            <a:r>
              <a:rPr lang="ru-RU" dirty="0"/>
              <a:t>3 Г класса (наставник </a:t>
            </a:r>
            <a:r>
              <a:rPr lang="ru-RU" dirty="0" err="1"/>
              <a:t>Гынина</a:t>
            </a:r>
            <a:r>
              <a:rPr lang="ru-RU" dirty="0"/>
              <a:t> С.А.) в компетенции « Разработка компьютерных игр и мультимедийных разработок» </a:t>
            </a:r>
          </a:p>
          <a:p>
            <a:pPr algn="ctr"/>
            <a:r>
              <a:rPr lang="ru-RU" dirty="0"/>
              <a:t>и компетенция «Кондитерское дело 8-10 лет» (наставник Елагина С.Б)</a:t>
            </a:r>
          </a:p>
        </p:txBody>
      </p:sp>
    </p:spTree>
    <p:extLst>
      <p:ext uri="{BB962C8B-B14F-4D97-AF65-F5344CB8AC3E}">
        <p14:creationId xmlns:p14="http://schemas.microsoft.com/office/powerpoint/2010/main" val="442519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Профессиональное обучение без границ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68008" y="1534054"/>
            <a:ext cx="4038600" cy="4061048"/>
          </a:xfrm>
        </p:spPr>
        <p:txBody>
          <a:bodyPr/>
          <a:lstStyle/>
          <a:p>
            <a:r>
              <a:rPr lang="ru-RU" dirty="0"/>
              <a:t>4 колледжа </a:t>
            </a:r>
          </a:p>
          <a:p>
            <a:pPr marL="0" indent="0">
              <a:buNone/>
            </a:pPr>
            <a:r>
              <a:rPr lang="en-US" sz="1400" b="1" dirty="0"/>
              <a:t>(</a:t>
            </a:r>
            <a:r>
              <a:rPr lang="ru-RU" sz="1400" b="1" dirty="0"/>
              <a:t>Колледж автоматизации и информационных технологий № 20, Медицинский колледж № 6, Колледж малого бизнеса № 4, Колледж Архитектуры, Дизайна и Реинжиниринга № 26)</a:t>
            </a:r>
          </a:p>
          <a:p>
            <a:pPr marL="0" indent="0">
              <a:buNone/>
            </a:pPr>
            <a:r>
              <a:rPr lang="ru-RU" dirty="0"/>
              <a:t>11 специальностей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2206752"/>
              </p:ext>
            </p:extLst>
          </p:nvPr>
        </p:nvGraphicFramePr>
        <p:xfrm>
          <a:off x="1631505" y="1600200"/>
          <a:ext cx="4299396" cy="4071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 descr="C:\Users\Филиппова М А\Desktop\2019-2020 уг\Педсоветы\автомехан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5533965"/>
            <a:ext cx="1003625" cy="66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Филиппова М А\Desktop\2019-2020 уг\Педсоветы\operato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452925"/>
            <a:ext cx="1296144" cy="87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Филиппова М А\Desktop\2019-2020 уг\Педсоветы\делопроизводитель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90" y="6180333"/>
            <a:ext cx="958768" cy="6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Филиппова М А\Desktop\2019-2020 уг\Педсоветы\мастер маникюр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5482168"/>
            <a:ext cx="1305465" cy="87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Филиппова М А\Desktop\2019-2020 уг\Педсоветы\пова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66" y="6143565"/>
            <a:ext cx="985251" cy="71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Филиппова М А\Desktop\2019-2020 уг\Педсоветы\портно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246" y="6168625"/>
            <a:ext cx="1296144" cy="6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Филиппова М А\Desktop\2019-2020 уг\Педсоветы\фотограф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19" y="5301209"/>
            <a:ext cx="1171877" cy="82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Филиппова М А\Desktop\2019-2020 уг\Педсоветы\худ-оформ работ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27" y="6036162"/>
            <a:ext cx="972753" cy="82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760" y="4091760"/>
            <a:ext cx="118268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94" y="4412594"/>
            <a:ext cx="1124800" cy="106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5606771"/>
            <a:ext cx="1139367" cy="90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95" y="5316971"/>
            <a:ext cx="1225485" cy="120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34" y="5868670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Профессиональное обучение без границ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640769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5445225"/>
            <a:ext cx="19685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589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200" b="1" dirty="0"/>
              <a:t>Дополнительное образование как возможность для московской семьи раскрыть таланты своего ребёнка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0459060"/>
              </p:ext>
            </p:extLst>
          </p:nvPr>
        </p:nvGraphicFramePr>
        <p:xfrm>
          <a:off x="6197600" y="1600200"/>
          <a:ext cx="53848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24450647"/>
              </p:ext>
            </p:extLst>
          </p:nvPr>
        </p:nvGraphicFramePr>
        <p:xfrm>
          <a:off x="738554" y="1786096"/>
          <a:ext cx="5137990" cy="3965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35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2814">
                <a:tc>
                  <a:txBody>
                    <a:bodyPr/>
                    <a:lstStyle/>
                    <a:p>
                      <a:r>
                        <a:rPr lang="ru-RU" sz="1600" dirty="0"/>
                        <a:t>Направленность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обучающихся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705">
                <a:tc>
                  <a:txBody>
                    <a:bodyPr/>
                    <a:lstStyle/>
                    <a:p>
                      <a:r>
                        <a:rPr lang="ru-RU" sz="1600" dirty="0"/>
                        <a:t>Техническая направленность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452">
                <a:tc>
                  <a:txBody>
                    <a:bodyPr/>
                    <a:lstStyle/>
                    <a:p>
                      <a:r>
                        <a:rPr lang="ru-RU" sz="1400" dirty="0"/>
                        <a:t>Естественнонаучная направленность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072">
                <a:tc>
                  <a:txBody>
                    <a:bodyPr/>
                    <a:lstStyle/>
                    <a:p>
                      <a:r>
                        <a:rPr lang="ru-RU" sz="1600" dirty="0"/>
                        <a:t>Физкультурно-спортивная направленность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4976">
                <a:tc>
                  <a:txBody>
                    <a:bodyPr/>
                    <a:lstStyle/>
                    <a:p>
                      <a:r>
                        <a:rPr lang="ru-RU" sz="1600" dirty="0"/>
                        <a:t>Художественная направленность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7072">
                <a:tc>
                  <a:txBody>
                    <a:bodyPr/>
                    <a:lstStyle/>
                    <a:p>
                      <a:r>
                        <a:rPr lang="ru-RU" sz="1600" dirty="0"/>
                        <a:t>Социально-гуманитарная направленность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98" y="135534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17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«Учебный день в Библиотеке»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4038600" cy="27648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/>
              <a:t>Темы проектов:</a:t>
            </a:r>
          </a:p>
          <a:p>
            <a:pPr marL="0" indent="0">
              <a:buNone/>
            </a:pPr>
            <a:r>
              <a:rPr lang="ru-RU" sz="1600" dirty="0"/>
              <a:t>«По следам «Мастера и Маргариты» https://reactor.su/ru/project/17809	 , «Путешествие по Москве» https://reactor.su/ru/project/17247, «</a:t>
            </a:r>
            <a:r>
              <a:rPr lang="ru-RU" sz="1600" dirty="0" err="1"/>
              <a:t>Буллинг</a:t>
            </a:r>
            <a:r>
              <a:rPr lang="ru-RU" sz="1600" dirty="0"/>
              <a:t> в школе» https://reactor.su/ru/project/17858	 , «Топ 50 актуальных книг для подростков» https://reactor.su/ru/project/17864	 . Всего 8 проектов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889760" y="1600200"/>
            <a:ext cx="3918208" cy="3340968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Наш партнёр в проекте - Дом культуры «Гайдаровец».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Участники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–</a:t>
            </a:r>
            <a:r>
              <a:rPr lang="ru-RU" dirty="0"/>
              <a:t> ребята из 8-9 классов.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Цель проекта: реализация своих идей по улучшению  района и города в целом. Формы проведения: очная и дистанционная.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/>
              <a:t>ИТОГИ: участники проекта создали собственные проекты по интересующим их предметным областям.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C:\Users\Филиппова М А\Desktop\2020-2021\Публичный отчёт\город как учебник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314" y="1632522"/>
            <a:ext cx="2077686" cy="30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Филиппова М А\Desktop\2020-2021\Публичный отчёт\PHOTO-2021-07-08-10-52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12" y="5068451"/>
            <a:ext cx="3931929" cy="17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Филиппова М А\Desktop\2020-2021\Публичный отчёт\PHOTO-2021-07-08-10-52-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" y="4455993"/>
            <a:ext cx="2313140" cy="23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" y="0"/>
            <a:ext cx="1658256" cy="1658256"/>
          </a:xfrm>
          <a:prstGeom prst="rect">
            <a:avLst/>
          </a:prstGeom>
        </p:spPr>
      </p:pic>
      <p:pic>
        <p:nvPicPr>
          <p:cNvPr id="10" name="Picture 2" descr="https://sun9-87.userapi.com/impf/KdDrFyAn2JATkUMlh5SGYeQwmK5OfdNISmSJXg/Z9t3WkW0t68.jpg?size=1024x664&amp;quality=96&amp;sign=cd144379b10fa4ec2c8d756cb428955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47" y="4452018"/>
            <a:ext cx="3679306" cy="23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961" y="70299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44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392" y="0"/>
            <a:ext cx="9880007" cy="1600200"/>
          </a:xfrm>
        </p:spPr>
        <p:txBody>
          <a:bodyPr/>
          <a:lstStyle/>
          <a:p>
            <a:r>
              <a:rPr lang="ru-RU" dirty="0"/>
              <a:t>Сотрудничество с музеями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Музеи – партнёры школы: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Формы сотрудничества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Государственный исторический музей, Российское военно-историческое общество (РВИО)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ГМИИ  им. А.С. Пушкина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Государственный музей архитектуры имени А. В. Щусева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Театральный музей им. Бахрушина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Музей современной истории России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Всероссийский музей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Декоративно-прикладного искусства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6584" y="2212855"/>
            <a:ext cx="4041648" cy="288835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Проектная деятельность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Публичные   лекции по истории театра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Центр эстетического воспитания детей и юношества “</a:t>
            </a:r>
            <a:r>
              <a:rPr lang="ru-RU" dirty="0" err="1"/>
              <a:t>Мусейон</a:t>
            </a:r>
            <a:r>
              <a:rPr lang="ru-RU" dirty="0"/>
              <a:t>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Цикл лекций «История современной России»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Мастер-классы</a:t>
            </a:r>
          </a:p>
        </p:txBody>
      </p:sp>
      <p:pic>
        <p:nvPicPr>
          <p:cNvPr id="3074" name="Picture 2" descr="C:\Users\Филиппова М А\Desktop\2020-2021\Публичный отчёт\лекции в гм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451" y="5016369"/>
            <a:ext cx="2635188" cy="17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Филиппова М А\Desktop\2020-2021\Публичный отчёт\ГИМ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76" y="5632962"/>
            <a:ext cx="1657954" cy="11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Филиппова М А\Desktop\2020-2021\Публичный отчёт\Бахрушин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78" y="5452188"/>
            <a:ext cx="2136234" cy="14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" y="5452188"/>
            <a:ext cx="1424156" cy="1424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" y="28740"/>
            <a:ext cx="1658256" cy="1658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572" y="96675"/>
            <a:ext cx="1444877" cy="914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56" y="2611354"/>
            <a:ext cx="1520370" cy="22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1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-315416"/>
            <a:ext cx="8229600" cy="1296144"/>
          </a:xfrm>
        </p:spPr>
        <p:txBody>
          <a:bodyPr/>
          <a:lstStyle/>
          <a:p>
            <a:r>
              <a:rPr lang="ru-RU" sz="3200" dirty="0"/>
              <a:t>Социальные партнёры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6" y="908720"/>
            <a:ext cx="8229600" cy="5832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550" dirty="0"/>
              <a:t>органы местного самоуправления  Мещанского и Тверского районов;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50" dirty="0"/>
              <a:t>учреждения дополнительного образования детей г. Москвы;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50" dirty="0"/>
              <a:t>учреждения высшего профессионального образования: МЗ РФ Государственное автономное образовательное учреждение высшего образования города Москвы «Московский городской педагогический университет»; Федеральное государственное автономное образовательное учреждение высшего образования «Национальный исследовательский университет «Высшая школа экономики»; Федеральное государственное бюджетное образовательное учреждение высшего образования «Московский государственный технический университет им. Н.Э. Баумана»; МАРХИ; ФГАОУ ВО Первый МГМУ им. И.М. Сеченова Минздрава России (</a:t>
            </a:r>
            <a:r>
              <a:rPr lang="ru-RU" sz="1550" dirty="0" err="1"/>
              <a:t>Сеченовский</a:t>
            </a:r>
            <a:r>
              <a:rPr lang="ru-RU" sz="1550" dirty="0"/>
              <a:t> Университет), Высшее учебное театральное училище им. Щепкина, Российский Государственный Гуманитарный Университет;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50" dirty="0"/>
              <a:t>Учреждения среднего профессионального образования:  Государственное бюджетное профессиональное образовательное учреждение города Москвы «Колледж связи № 54» имени П.М. </a:t>
            </a:r>
            <a:r>
              <a:rPr lang="ru-RU" sz="1550" dirty="0" err="1"/>
              <a:t>Вострухина</a:t>
            </a:r>
            <a:r>
              <a:rPr lang="ru-RU" sz="1550" dirty="0"/>
              <a:t>; Государственное бюджетное профессиональное образовательное учреждение города Москвы «Колледж железнодорожного и городского транспорта»;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50" dirty="0"/>
              <a:t> Федеральное государственное бюджетное учреждение  «Государственная публичная научно-техническая библиотека России»;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50" dirty="0"/>
              <a:t>ресурсный центр «</a:t>
            </a:r>
            <a:r>
              <a:rPr lang="ru-RU" sz="1550" dirty="0" err="1"/>
              <a:t>Мосволонтёр</a:t>
            </a:r>
            <a:r>
              <a:rPr lang="ru-RU" sz="1550" dirty="0"/>
              <a:t>»;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50" dirty="0"/>
              <a:t>благотворительный фонд помощи детям-инвалидам «Подари жизнь»;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550" dirty="0"/>
              <a:t>издательство «Просвещение». </a:t>
            </a:r>
          </a:p>
          <a:p>
            <a:endParaRPr lang="ru-RU" sz="1600" dirty="0"/>
          </a:p>
        </p:txBody>
      </p:sp>
      <p:pic>
        <p:nvPicPr>
          <p:cNvPr id="13314" name="Picture 2" descr="C:\Users\Филиппова М А\Desktop\2020-2021\Публичный отчёт\соц партнёрсто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538" y="180801"/>
            <a:ext cx="1129309" cy="7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0" y="180801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39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7" y="0"/>
            <a:ext cx="12161693" cy="1198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Воспитание школьников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5" y="3436218"/>
            <a:ext cx="1853432" cy="1155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01" y="84007"/>
            <a:ext cx="1969179" cy="129856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688426" y="4336417"/>
            <a:ext cx="2439572" cy="12502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Волонтерское движение «Волонтеры-медики»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308" y="3638284"/>
            <a:ext cx="2275812" cy="156762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Историко-культурные </a:t>
            </a:r>
            <a:r>
              <a:rPr lang="ru-RU" dirty="0" err="1"/>
              <a:t>квест</a:t>
            </a:r>
            <a:r>
              <a:rPr lang="ru-RU" dirty="0"/>
              <a:t> «Подвиг народа» в музее на Поклонной горе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54" y="3691049"/>
            <a:ext cx="1562240" cy="14620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3" y="1637945"/>
            <a:ext cx="2006411" cy="176052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034165" y="1526914"/>
            <a:ext cx="2336989" cy="19093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Общероссийский проект «Мой район в годы войны».</a:t>
            </a:r>
            <a:br>
              <a:rPr lang="ru-RU" dirty="0"/>
            </a:br>
            <a:r>
              <a:rPr lang="ru-RU" dirty="0"/>
              <a:t>Городской </a:t>
            </a:r>
            <a:r>
              <a:rPr lang="ru-RU" dirty="0" err="1"/>
              <a:t>квиз</a:t>
            </a:r>
            <a:r>
              <a:rPr lang="ru-RU" dirty="0"/>
              <a:t> «Мой район в годы войны».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62" y="1474132"/>
            <a:ext cx="1670474" cy="146912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8020481" y="1500531"/>
            <a:ext cx="2107517" cy="12484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Конкурс «Мой дом – Москва»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41" y="1950007"/>
            <a:ext cx="1602154" cy="13384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8" y="3711387"/>
            <a:ext cx="1875697" cy="14092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485" y="1496067"/>
            <a:ext cx="1996516" cy="171315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42" y="3100731"/>
            <a:ext cx="3139156" cy="123568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0307" y="5758962"/>
            <a:ext cx="12018609" cy="10199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ПРОЕКТЫ, НАПРАВЛЕННЫЕ НА ВОСПИТАНИЕ У ОБУЧАЮЩИХСЯ ОТВЕТСТВЕННОГО ПОВЕДЕНИЯ</a:t>
            </a:r>
          </a:p>
          <a:p>
            <a:pPr algn="ctr"/>
            <a:r>
              <a:rPr lang="ru-RU" dirty="0"/>
              <a:t>В СОВРЕМЕННОМ МИРЕ, УВАЖИТЕЛЬНОГО ОТНОШЕНИЯ К ОТЕЧЕСТВЕННОЙ ИСТОРИИ И КУЛЬТУРЕ</a:t>
            </a:r>
          </a:p>
        </p:txBody>
      </p:sp>
    </p:spTree>
    <p:extLst>
      <p:ext uri="{BB962C8B-B14F-4D97-AF65-F5344CB8AC3E}">
        <p14:creationId xmlns:p14="http://schemas.microsoft.com/office/powerpoint/2010/main" val="270159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itaniemalysha.ru/wp-content/uploads/2021/04/01001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3639"/>
            <a:ext cx="2936631" cy="28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282854" cy="11166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ГБОУ Школа № 2054 реализует основную образовательную программу начального, основного и среднего общего образования в русле задач, поставленных столичному образованию на 2022 год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64069" y="1002323"/>
            <a:ext cx="9527931" cy="5855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Формирование СИСТЕМЫ ЗАБОТЛИВЫХ СЕРВИСОВ для учителей и родителей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Развитие ПРЕДПРОФИЛЬНОГО, ПРОФИЛЬНОГО, ПРЕДПРОФЕССИОНАЛЬНОГО образования, разработка стандартов вертикалей подростковой школы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Формирование современной ПРЕДПРОФЕССИОНАЛЬНОЙ СРЕДЫ старшей школы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Усиление внимания к формированию ФУНКЦИОНАЛЬНОЙ ГРАМОТНОСТИ школьников без снижения качества фундаментального образования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</a:rPr>
              <a:t>Повышение КАЧЕСТВА УПРАВЛЕНИЯ, в том числе на основе анализа больших данных, для достижения каждой московской школой МАССОВЫХ ВЫСОКИХ РЕЗУЛЬТАТОВ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</a:rPr>
              <a:t>Развитие системы НЕЗАВИСИМЫХ ДИАГНОСТИК, в </a:t>
            </a:r>
            <a:r>
              <a:rPr lang="ru-RU" sz="1600" b="1" dirty="0" err="1">
                <a:solidFill>
                  <a:schemeClr val="bg1"/>
                </a:solidFill>
              </a:rPr>
              <a:t>т.ч</a:t>
            </a:r>
            <a:r>
              <a:rPr lang="ru-RU" sz="1600" b="1" dirty="0">
                <a:solidFill>
                  <a:schemeClr val="bg1"/>
                </a:solidFill>
              </a:rPr>
              <a:t>. с учетом изменения формата проведения международных исследований качества образования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bg1"/>
                </a:solidFill>
              </a:rPr>
              <a:t> Дальнейшее создание условий для ПРОФЕССИОНАЛЬНОГО РАЗВИТИЯ И ПОДДЕРЖКИ ПЕДАГОГОВ, направленных на раскрытие способностей и талантов в каждом ребенке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Формирование ОБРАЗОВАТЕЛЬНОЙ ПРОГРАММЫ школы с учетом НОВЫХ ФГОС, ГОРОДСКИХ И ШКОЛЬНЫХ ПРОЕКТОВ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РАЗВИТИЕ МЭШ как интегратора лучших образовательных ресурсов, библиотеки образовательных материалов мирового уровня, инструмента настройки и развития персональной образовательной траектории, аналитической базы управления на основе обработки больших данных, востребованного и полезного помощника семьи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030" name="Picture 6" descr="https://static.tildacdn.com/tild3739-6363-4332-b732-656666303335/_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323"/>
            <a:ext cx="2664069" cy="25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410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53205"/>
            <a:ext cx="12192000" cy="5982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/>
              <a:t>ФОРМИРОВАНИЕ ГРАЖДАНСКО-ПАТРИОТИЧЕСКОЙ ПОЗИЦИИ РЕБЕНКА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509" y="1197270"/>
            <a:ext cx="4690480" cy="7262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/>
              <a:t>«Не прервётся связь поколений»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02075" y="1197269"/>
            <a:ext cx="4443286" cy="7479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/>
              <a:t>Участие в городской патриотической акции </a:t>
            </a:r>
            <a:br>
              <a:rPr lang="ru-RU" dirty="0"/>
            </a:br>
            <a:r>
              <a:rPr lang="ru-RU" dirty="0"/>
              <a:t>«Красная гвоздика»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07412100"/>
              </p:ext>
            </p:extLst>
          </p:nvPr>
        </p:nvGraphicFramePr>
        <p:xfrm>
          <a:off x="755800" y="1844825"/>
          <a:ext cx="4040188" cy="363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46" y="3214632"/>
            <a:ext cx="3924362" cy="2954910"/>
          </a:xfrm>
          <a:prstGeom prst="rect">
            <a:avLst/>
          </a:prstGeom>
        </p:spPr>
      </p:pic>
      <p:pic>
        <p:nvPicPr>
          <p:cNvPr id="1027" name="Picture 3" descr="C:\Users\borodina\Desktop\ио директора Филиппова МА август 2019\публичный отчёт\imag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36" y="1979497"/>
            <a:ext cx="480059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rodina\Desktop\ио директора Филиппова МА август 2019\публичный отчёт\bez_fona_parad_kade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33" y="1197269"/>
            <a:ext cx="1756796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69935" cy="9931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/>
              <a:t>Воспитание школьников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764" y="3104222"/>
            <a:ext cx="1476171" cy="14761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08" y="4590012"/>
            <a:ext cx="2107693" cy="1579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338" y="73489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1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45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Воспитание школьников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54" y="1466222"/>
            <a:ext cx="2274849" cy="1561171"/>
          </a:xfrm>
          <a:prstGeom prst="rect">
            <a:avLst/>
          </a:prstGeom>
        </p:spPr>
      </p:pic>
      <p:pic>
        <p:nvPicPr>
          <p:cNvPr id="24" name="Объект 2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228" y="4280996"/>
            <a:ext cx="2051824" cy="1338146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1" y="1363779"/>
            <a:ext cx="3106252" cy="13237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05" y="1266960"/>
            <a:ext cx="1707126" cy="2135664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81447" y="2846749"/>
            <a:ext cx="2617258" cy="17584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7 победителей, 1 призёр олимпиады «Музеи. Парки.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Усадьбы»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32685" y="1524352"/>
            <a:ext cx="2611315" cy="132239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Олимпиада «История и культура храмов столицы и России»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36442" y="3081272"/>
            <a:ext cx="5176204" cy="110650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ГБОУ Школа № 2054 – лидер по количеству призёров и победителей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20 победителей и призёров в 2021-2022 году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78" y="3465789"/>
            <a:ext cx="1973814" cy="140731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-5861" y="6152314"/>
            <a:ext cx="7857392" cy="7056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МЕРОПРИЯТИЯ СОЦИОКУЛЬТУРНОЙ НАПРАВЛЕННОСТИ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302262" y="4484077"/>
            <a:ext cx="2233246" cy="93198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«Московское кино в школе»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0" y="4669344"/>
            <a:ext cx="2230244" cy="114857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409093" y="5037992"/>
            <a:ext cx="3686908" cy="8440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 призёров олимпиады «Не прервётся связь поколений»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069" y="202258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18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59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Воспитание школьников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" y="1156739"/>
            <a:ext cx="2480237" cy="161049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165231" y="1090246"/>
            <a:ext cx="7684476" cy="6945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400" b="1" dirty="0"/>
              <a:t>«Эстафета искусств – 2022»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" y="5952392"/>
            <a:ext cx="7974623" cy="7473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МЕРОПРИЯТИЯ СОЦИОКУЛЬТУРНОЙ НАПРАВЛЕННОСТИ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53454" y="2101361"/>
            <a:ext cx="5908431" cy="304213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Всего участников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–</a:t>
            </a:r>
            <a:r>
              <a:rPr lang="ru-RU" sz="3200" dirty="0"/>
              <a:t> 115 чел.</a:t>
            </a:r>
          </a:p>
          <a:p>
            <a:pPr algn="ctr"/>
            <a:r>
              <a:rPr lang="ru-RU" sz="3200" dirty="0"/>
              <a:t>Лауреаты 1 степени – 4 чел.</a:t>
            </a:r>
          </a:p>
          <a:p>
            <a:pPr algn="ctr"/>
            <a:r>
              <a:rPr lang="ru-RU" sz="3200" dirty="0"/>
              <a:t>Лауреаты 2 степени – 9 чел.</a:t>
            </a:r>
          </a:p>
          <a:p>
            <a:pPr algn="ctr"/>
            <a:r>
              <a:rPr lang="ru-RU" sz="3200" dirty="0"/>
              <a:t>Лауреаты 3 степени – 30 чел.</a:t>
            </a:r>
          </a:p>
          <a:p>
            <a:pPr algn="ctr"/>
            <a:r>
              <a:rPr lang="ru-RU" sz="3200" dirty="0"/>
              <a:t>Дипломанты – 29 чел.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" y="2948025"/>
            <a:ext cx="2627212" cy="1919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52" y="3966538"/>
            <a:ext cx="2488207" cy="1927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52" y="2318924"/>
            <a:ext cx="2118726" cy="15890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322" y="70299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5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461933"/>
              </p:ext>
            </p:extLst>
          </p:nvPr>
        </p:nvGraphicFramePr>
        <p:xfrm>
          <a:off x="2839915" y="2176099"/>
          <a:ext cx="7458808" cy="364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7" y="1085210"/>
            <a:ext cx="2099074" cy="205025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956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Воспитание школьников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39915" y="1213337"/>
            <a:ext cx="8704385" cy="8440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Фестиваль Всероссийский физкультурно-спортивный комплекс «Готов к труду и обороне»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093069"/>
            <a:ext cx="5117123" cy="6154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СПОРТИВНЫЕ МЕРОПРИЯТИЯ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23" y="35090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06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256477" cy="9759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Воспитание школьников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3" y="1804069"/>
            <a:ext cx="1705994" cy="1680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3" y="4270712"/>
            <a:ext cx="2147263" cy="14294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37" y="4451256"/>
            <a:ext cx="1248937" cy="12489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92" y="1512277"/>
            <a:ext cx="2767815" cy="2136531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268415" y="1749669"/>
            <a:ext cx="2822331" cy="9495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«Президентские</a:t>
            </a:r>
          </a:p>
          <a:p>
            <a:pPr algn="ctr"/>
            <a:r>
              <a:rPr lang="ru-RU" dirty="0"/>
              <a:t>спортивные игры» Участие 4 команд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00899" y="5036374"/>
            <a:ext cx="3974123" cy="64183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«Президентские состязания» Участие 3 команд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33773" y="4087691"/>
            <a:ext cx="2253193" cy="14294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Соревнования по шахматам</a:t>
            </a:r>
          </a:p>
          <a:p>
            <a:pPr algn="ctr"/>
            <a:r>
              <a:rPr lang="ru-RU" dirty="0"/>
              <a:t>«Белая Ладья» и «Пешка и ферзь» 2 команды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15300" y="1099039"/>
            <a:ext cx="4000500" cy="367518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dirty="0" err="1"/>
              <a:t>Про.Баскет</a:t>
            </a:r>
            <a:r>
              <a:rPr lang="ru-RU" dirty="0"/>
              <a:t>. Точный бросок» (2006 – 2007 г.р.) – 1 место</a:t>
            </a:r>
          </a:p>
          <a:p>
            <a:pPr algn="ctr"/>
            <a:r>
              <a:rPr lang="ru-RU" dirty="0"/>
              <a:t>«</a:t>
            </a:r>
            <a:r>
              <a:rPr lang="ru-RU" dirty="0" err="1"/>
              <a:t>Про.Баскет</a:t>
            </a:r>
            <a:r>
              <a:rPr lang="ru-RU" dirty="0"/>
              <a:t>. Точный бросок» (2003 – 2005 г.р.) 2 место</a:t>
            </a:r>
          </a:p>
          <a:p>
            <a:pPr algn="ctr"/>
            <a:r>
              <a:rPr lang="ru-RU" dirty="0"/>
              <a:t>«</a:t>
            </a:r>
            <a:r>
              <a:rPr lang="ru-RU" dirty="0" err="1"/>
              <a:t>Про.Баскет</a:t>
            </a:r>
            <a:r>
              <a:rPr lang="ru-RU" dirty="0"/>
              <a:t>. Точный бросок» (2008 – 2009 г.р.) – 1 место</a:t>
            </a:r>
          </a:p>
          <a:p>
            <a:pPr algn="ctr"/>
            <a:r>
              <a:rPr lang="ru-RU" dirty="0"/>
              <a:t>«</a:t>
            </a:r>
            <a:r>
              <a:rPr lang="ru-RU" dirty="0" err="1"/>
              <a:t>Про.Баскет</a:t>
            </a:r>
            <a:r>
              <a:rPr lang="ru-RU" dirty="0"/>
              <a:t>. Точный бросок» (2008 – 2009 г.р.) 2 место</a:t>
            </a:r>
          </a:p>
          <a:p>
            <a:pPr algn="ctr"/>
            <a:r>
              <a:rPr lang="ru-RU" dirty="0"/>
              <a:t>«</a:t>
            </a:r>
            <a:r>
              <a:rPr lang="ru-RU" dirty="0" err="1"/>
              <a:t>Про.Баскет</a:t>
            </a:r>
            <a:r>
              <a:rPr lang="ru-RU" dirty="0"/>
              <a:t>. Точный бросок» (2008 – 2009 г.р.) 3 место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6165011"/>
            <a:ext cx="4184924" cy="6418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СПОРТИВНЫЕ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952459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6876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Школьные музеи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3 музея Боевой Славы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172204" y="1600200"/>
            <a:ext cx="4041775" cy="964704"/>
          </a:xfrm>
        </p:spPr>
        <p:txBody>
          <a:bodyPr/>
          <a:lstStyle/>
          <a:p>
            <a:r>
              <a:rPr lang="ru-RU" sz="1800" b="1" dirty="0">
                <a:solidFill>
                  <a:srgbClr val="002060"/>
                </a:solidFill>
              </a:rPr>
              <a:t>Литературно-театральные композиции «Юные герои Великой Отечественной войны»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Музей Боевой Славы 27-й Гвардейской </a:t>
            </a:r>
            <a:r>
              <a:rPr lang="ru-RU" dirty="0" err="1">
                <a:solidFill>
                  <a:srgbClr val="002060"/>
                </a:solidFill>
              </a:rPr>
              <a:t>Ясской</a:t>
            </a:r>
            <a:r>
              <a:rPr lang="ru-RU" dirty="0">
                <a:solidFill>
                  <a:srgbClr val="002060"/>
                </a:solidFill>
              </a:rPr>
              <a:t> Орденов Кутузова и Суворова танковой бригады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Музей Боевой Славы 1-го Гвардейского орденов Ленина и Кутузова Венского механизированного корпуса имени </a:t>
            </a:r>
            <a:r>
              <a:rPr lang="ru-RU" dirty="0" err="1">
                <a:solidFill>
                  <a:srgbClr val="002060"/>
                </a:solidFill>
              </a:rPr>
              <a:t>И.Н.Руссиянова</a:t>
            </a:r>
            <a:endParaRPr lang="ru-RU" dirty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</a:rPr>
              <a:t>Музей Боевой Славы 310-Новгородской ордена Ленина Краснознаменной стрелковой дивизии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6584" y="2708921"/>
            <a:ext cx="4041648" cy="34171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Филиппова М А\Desktop\2020-2021\Публичный отчёт\юные герои В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65" y="2564904"/>
            <a:ext cx="425733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302007" y="5157192"/>
            <a:ext cx="5154370" cy="14401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Palatino Linotype"/>
              </a:rPr>
              <a:t>На базе школьных музеев реализуется проектная деятельность, просветительская деятельность (лекции, мастер-классы, встречи с ветеранами), экскурсионная работа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2" y="80182"/>
            <a:ext cx="1872208" cy="119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572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-243408"/>
            <a:ext cx="8229600" cy="16561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Музей Боевой Славы 27-й Гвардейской </a:t>
            </a:r>
            <a:r>
              <a:rPr lang="ru-RU" sz="2000" dirty="0" err="1"/>
              <a:t>Ясской</a:t>
            </a:r>
            <a:r>
              <a:rPr lang="ru-RU" sz="2000" dirty="0"/>
              <a:t> Орденов Кутузова и Суворова танковой бригады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3" y="1233038"/>
            <a:ext cx="5166188" cy="20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34" y="1298463"/>
            <a:ext cx="4347829" cy="280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2" y="3356991"/>
            <a:ext cx="5695225" cy="31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16081" y="4107569"/>
            <a:ext cx="3311987" cy="16561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Palatino Linotype"/>
              </a:rPr>
              <a:t>Адрес музея:  г. Москва, Трубная улица, 36.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Palatino Linotype"/>
              </a:rPr>
              <a:t>Основан в 1979 году.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92" y="5900112"/>
            <a:ext cx="1511623" cy="9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999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14401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Музей Боевой Славы 1-го Гвардейского орденов Ленина и Кутузова Венского механизированного корпуса имени </a:t>
            </a:r>
            <a:r>
              <a:rPr lang="ru-RU" sz="2000" dirty="0" err="1">
                <a:solidFill>
                  <a:srgbClr val="FF0000"/>
                </a:solidFill>
              </a:rPr>
              <a:t>И.Н.Руссиянова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46" y="1205546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268760"/>
            <a:ext cx="515991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28228" y="3969060"/>
            <a:ext cx="3096344" cy="18722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Palatino Linotype"/>
              </a:rPr>
              <a:t>Адрес музея: г. Москва, Большой Каретный </a:t>
            </a:r>
            <a:r>
              <a:rPr lang="ru-RU" dirty="0" err="1">
                <a:solidFill>
                  <a:prstClr val="black"/>
                </a:solidFill>
                <a:latin typeface="Palatino Linotype"/>
              </a:rPr>
              <a:t>пер.,д</a:t>
            </a:r>
            <a:r>
              <a:rPr lang="ru-RU" dirty="0">
                <a:solidFill>
                  <a:prstClr val="black"/>
                </a:solidFill>
                <a:latin typeface="Palatino Linotype"/>
              </a:rPr>
              <a:t>. 22с6.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Palatino Linotype"/>
              </a:rPr>
              <a:t>Основан в 1975 году.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59" y="5943089"/>
            <a:ext cx="1440160" cy="91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020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/>
              <a:t>Музей Боевой Славы 310-Новгородской ордена Ленина Краснознаменной стрелковой дивизии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70" y="1052736"/>
            <a:ext cx="622818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855409" y="1268760"/>
            <a:ext cx="2376264" cy="158417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Palatino Linotype"/>
              </a:rPr>
              <a:t>Адрес музея: Петровка, д.23/10, с.18.</a:t>
            </a:r>
          </a:p>
          <a:p>
            <a:pPr algn="ctr"/>
            <a:r>
              <a:rPr lang="ru-RU" dirty="0">
                <a:solidFill>
                  <a:prstClr val="white"/>
                </a:solidFill>
                <a:latin typeface="Palatino Linotype"/>
              </a:rPr>
              <a:t>Основан в 1964-65 годах.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19275" y="3497314"/>
            <a:ext cx="2512399" cy="15121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Palatino Linotype"/>
              </a:rPr>
              <a:t>Экспозицию музея дополняет выставка, созданная учащимися к 70-летию Победы.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6810"/>
            <a:ext cx="1444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56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Школа № 2054 – школа большого города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Садовая-Сухаревская ул., 12А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Трубная ул., д. 31, стр. 1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Тверская ул., д.28, корп. 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Большой Каретный переулок, д.22, стр. 6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ул. Петровка, дом 23/10, стр. 18, стр.21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Трубная ул., 36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Петровский бульвар, дом 8, стр. 4, 5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Дегтярный пер, 7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Г. Москва, </a:t>
            </a:r>
            <a:r>
              <a:rPr lang="ru-RU" dirty="0" err="1"/>
              <a:t>Воротниковский</a:t>
            </a:r>
            <a:r>
              <a:rPr lang="ru-RU" dirty="0"/>
              <a:t> переулок, д. 2/11</a:t>
            </a:r>
          </a:p>
        </p:txBody>
      </p:sp>
      <p:pic>
        <p:nvPicPr>
          <p:cNvPr id="5" name="Picture 2" descr="C:\Users\Филиппова М А\Desktop\ИО директора\Публичный отчёт\Эмблема 20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987" y="152481"/>
            <a:ext cx="1961905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borodina\Desktop\ио директора Филиппова МА август 2019\публичный отчёт\наша карта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8" y="2852936"/>
            <a:ext cx="457199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38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362808"/>
          </a:xfrm>
        </p:spPr>
        <p:txBody>
          <a:bodyPr/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Образовательный процесс в период эпидемиологических ограничений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5992" y="1468314"/>
            <a:ext cx="2813539" cy="1125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Эффективное функционирование в очном формате, даже в период пандемии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2901461"/>
            <a:ext cx="3622431" cy="35960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Разведение потоков по параллелям при входе</a:t>
            </a:r>
          </a:p>
          <a:p>
            <a:pPr algn="ctr"/>
            <a:r>
              <a:rPr lang="ru-RU" dirty="0"/>
              <a:t>в школу и походе в столовую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Термометрия на входе в школу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Проведение занятий для каждого класса в отдельном</a:t>
            </a:r>
          </a:p>
          <a:p>
            <a:pPr algn="ctr"/>
            <a:r>
              <a:rPr lang="ru-RU" dirty="0"/>
              <a:t> кабинете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/>
              <a:t>Установление безопасных бактерицидных ламп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2050" name="Picture 2" descr="https://arhschool27.edusite.ru/images/02+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96" y="1362808"/>
            <a:ext cx="7125681" cy="41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817078" y="5614900"/>
            <a:ext cx="8152915" cy="115179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ГБОУ Школа № 2054 гибко и оперативно реализовывала все необходимые меры по обеспечению безопасности обучающихся и сотрудников школы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16" y="158222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0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Тренды в работе ГБОУ Школа № 2054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Увеличение числа индивидуальных образовательных маршрутов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Использование всех форм обучения для удобства обучающихся и их родителей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Школа полного дня как приоритетное направление работы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Качественное образование и равные возможности для КАЖДОГО ребенка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Создание условий развития </a:t>
            </a:r>
            <a:r>
              <a:rPr lang="ru-RU" dirty="0" smtClean="0"/>
              <a:t>талантов </a:t>
            </a:r>
            <a:r>
              <a:rPr lang="ru-RU" dirty="0"/>
              <a:t>максимального количества обучающихся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Воспитание ответственного гражданина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976" y="5020368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2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3770" y="211015"/>
            <a:ext cx="2215661" cy="10990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ОБРАЗОВАНИЕ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3769" y="1397978"/>
            <a:ext cx="2730014" cy="393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- единый целенаправленный процесс воспитания и обучения, являющийся общественно значимым благом и осуществляемый в интересах человека, семьи, общества и государства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Федеральный закон от 29.12.2012 N 273-ФЗ (ред. от 11.06.2022) "Об образовании в Российской Федерации"</a:t>
            </a:r>
          </a:p>
        </p:txBody>
      </p:sp>
      <p:sp>
        <p:nvSpPr>
          <p:cNvPr id="4" name="Равно 3"/>
          <p:cNvSpPr/>
          <p:nvPr/>
        </p:nvSpPr>
        <p:spPr>
          <a:xfrm>
            <a:off x="2576147" y="470388"/>
            <a:ext cx="1134207" cy="58029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10354" y="158261"/>
            <a:ext cx="2066192" cy="104628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ОБУЧЕНИЕ</a:t>
            </a:r>
          </a:p>
        </p:txBody>
      </p:sp>
      <p:sp>
        <p:nvSpPr>
          <p:cNvPr id="6" name="Плюс 5"/>
          <p:cNvSpPr/>
          <p:nvPr/>
        </p:nvSpPr>
        <p:spPr>
          <a:xfrm>
            <a:off x="5776546" y="211015"/>
            <a:ext cx="914400" cy="9144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90946" y="158261"/>
            <a:ext cx="2066192" cy="9671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ВОСПИТАНИЕ</a:t>
            </a:r>
          </a:p>
        </p:txBody>
      </p:sp>
      <p:sp>
        <p:nvSpPr>
          <p:cNvPr id="8" name="Плюс 7"/>
          <p:cNvSpPr/>
          <p:nvPr/>
        </p:nvSpPr>
        <p:spPr>
          <a:xfrm>
            <a:off x="8757138" y="197826"/>
            <a:ext cx="914400" cy="914400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829800" y="158261"/>
            <a:ext cx="1846385" cy="967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РАЗВИТИЕ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10454" y="1397978"/>
            <a:ext cx="7420708" cy="1072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Образованный человек тем и отличается от необразованного, что продолжает считать свое образование незаконченным.</a:t>
            </a:r>
          </a:p>
          <a:p>
            <a:pPr algn="ctr"/>
            <a:r>
              <a:rPr lang="ru-RU" dirty="0"/>
              <a:t>Константин Симонов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0454" y="2602523"/>
            <a:ext cx="7420708" cy="79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Ребенок, получивший образование только в учебном заведении, — необразованный ребенок.</a:t>
            </a:r>
          </a:p>
          <a:p>
            <a:pPr algn="ctr"/>
            <a:r>
              <a:rPr lang="ru-RU" dirty="0"/>
              <a:t>Джордж </a:t>
            </a:r>
            <a:r>
              <a:rPr lang="ru-RU" dirty="0" err="1"/>
              <a:t>Сантаяна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10455" y="3534508"/>
            <a:ext cx="7420708" cy="8264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Направление, в котором человек начинает свое образование, определят его будущее.</a:t>
            </a:r>
          </a:p>
          <a:p>
            <a:pPr algn="ctr"/>
            <a:r>
              <a:rPr lang="ru-RU" dirty="0"/>
              <a:t>Платон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10455" y="4563208"/>
            <a:ext cx="7420708" cy="7649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Образование - это не изучение фактов, а тренировка мышления.</a:t>
            </a:r>
          </a:p>
          <a:p>
            <a:pPr algn="ctr"/>
            <a:r>
              <a:rPr lang="ru-RU" dirty="0"/>
              <a:t>Альберт Эйнштейн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10454" y="5530362"/>
            <a:ext cx="7420708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 воспитание, и образование нераздельны. Нельзя воспитывать, не передавая знания, всякое же знание действует </a:t>
            </a:r>
            <a:r>
              <a:rPr lang="ru-RU" dirty="0" err="1"/>
              <a:t>воспитательно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Лев Толстой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560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0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ГБОУ ШКОЛА № 2054 сегодня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Численность обучающихся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Доверие московских семей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02231470"/>
              </p:ext>
            </p:extLst>
          </p:nvPr>
        </p:nvGraphicFramePr>
        <p:xfrm>
          <a:off x="609600" y="2637691"/>
          <a:ext cx="5389564" cy="3291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94782">
                  <a:extLst>
                    <a:ext uri="{9D8B030D-6E8A-4147-A177-3AD203B41FA5}">
                      <a16:colId xmlns:a16="http://schemas.microsoft.com/office/drawing/2014/main" xmlns="" val="988048179"/>
                    </a:ext>
                  </a:extLst>
                </a:gridCol>
                <a:gridCol w="2694782">
                  <a:extLst>
                    <a:ext uri="{9D8B030D-6E8A-4147-A177-3AD203B41FA5}">
                      <a16:colId xmlns:a16="http://schemas.microsoft.com/office/drawing/2014/main" xmlns="" val="1902013916"/>
                    </a:ext>
                  </a:extLst>
                </a:gridCol>
              </a:tblGrid>
              <a:tr h="30005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Уровень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 человек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2687874"/>
                  </a:ext>
                </a:extLst>
              </a:tr>
              <a:tr h="300054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Дошкольное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1854565"/>
                  </a:ext>
                </a:extLst>
              </a:tr>
              <a:tr h="300054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Начальное общее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9864046"/>
                  </a:ext>
                </a:extLst>
              </a:tr>
              <a:tr h="300054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Основное</a:t>
                      </a:r>
                      <a:r>
                        <a:rPr lang="ru-RU" baseline="0" dirty="0"/>
                        <a:t> общее образование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7480518"/>
                  </a:ext>
                </a:extLst>
              </a:tr>
              <a:tr h="300054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Среднее общее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9807960"/>
                  </a:ext>
                </a:extLst>
              </a:tr>
              <a:tr h="300054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49684"/>
                  </a:ext>
                </a:extLst>
              </a:tr>
            </a:tbl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383526056"/>
              </p:ext>
            </p:extLst>
          </p:nvPr>
        </p:nvGraphicFramePr>
        <p:xfrm>
          <a:off x="6229350" y="2212975"/>
          <a:ext cx="5389563" cy="3913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81" y="0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4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28700"/>
          </a:xfrm>
        </p:spPr>
        <p:txBody>
          <a:bodyPr/>
          <a:lstStyle/>
          <a:p>
            <a:r>
              <a:rPr lang="ru-RU" dirty="0"/>
              <a:t>Динамика результатов ЕГЭ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641556"/>
              </p:ext>
            </p:extLst>
          </p:nvPr>
        </p:nvGraphicFramePr>
        <p:xfrm>
          <a:off x="609600" y="1152525"/>
          <a:ext cx="10972800" cy="497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76" y="114221"/>
            <a:ext cx="144487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900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Исполните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2676</Words>
  <Application>Microsoft Office PowerPoint</Application>
  <PresentationFormat>Произвольный</PresentationFormat>
  <Paragraphs>374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Исполнительная</vt:lpstr>
      <vt:lpstr>1_Исполнительная</vt:lpstr>
      <vt:lpstr>2_Исполнительная</vt:lpstr>
      <vt:lpstr>Государственное бюджетное общеобразовательное учреждение г. Москвы «ШКОЛА № 2054»  Публичный доклад  по итогам  2021-2022 учебного года</vt:lpstr>
      <vt:lpstr>Презентация PowerPoint</vt:lpstr>
      <vt:lpstr>Презентация PowerPoint</vt:lpstr>
      <vt:lpstr>Школа № 2054 – школа большого города</vt:lpstr>
      <vt:lpstr>     Образовательный процесс в период эпидемиологических ограничений</vt:lpstr>
      <vt:lpstr>Тренды в работе ГБОУ Школа № 2054</vt:lpstr>
      <vt:lpstr>Презентация PowerPoint</vt:lpstr>
      <vt:lpstr>ГБОУ ШКОЛА № 2054 сегодня</vt:lpstr>
      <vt:lpstr>Динамика результатов ЕГЭ</vt:lpstr>
      <vt:lpstr>Значимые результаты ЕГЭ</vt:lpstr>
      <vt:lpstr>Результаты участия ГБОУ Школа № 2054 во ВСЕРОССИЙСКОЙ ОЛИМПИАДЕ ШКОЛЬНИКОВ (ВсОШ)</vt:lpstr>
      <vt:lpstr>Предпрофессиональное образование и развитие старшей школы </vt:lpstr>
      <vt:lpstr>ПРОФИЛИ 2022-23</vt:lpstr>
      <vt:lpstr>Презентация PowerPoint</vt:lpstr>
      <vt:lpstr>Архитектурное направление</vt:lpstr>
      <vt:lpstr>Театральное направление</vt:lpstr>
      <vt:lpstr>Художественно-эстетическое направление </vt:lpstr>
      <vt:lpstr>Проект «Медиакласс в московской школе» (официальное вступление в проект с 01.09.2022)</vt:lpstr>
      <vt:lpstr>Проект «Медицинский класс в московской школе»</vt:lpstr>
      <vt:lpstr>Проект «Медицинский класс в московской школе»</vt:lpstr>
      <vt:lpstr>Городские проекты образовательных вертикалей с 01.09.2022 года в ГБОУ Школа № 2054</vt:lpstr>
      <vt:lpstr>Результаты Школы в конкурсах профессионального мастерства</vt:lpstr>
      <vt:lpstr>Профессиональное обучение без границ</vt:lpstr>
      <vt:lpstr>Профессиональное обучение без границ</vt:lpstr>
      <vt:lpstr>Дополнительное образование как возможность для московской семьи раскрыть таланты своего ребёнка</vt:lpstr>
      <vt:lpstr>Проект «Учебный день в Библиотеке»</vt:lpstr>
      <vt:lpstr>Сотрудничество с музеями</vt:lpstr>
      <vt:lpstr>Социальные партнёры школы</vt:lpstr>
      <vt:lpstr>Воспитание школьников </vt:lpstr>
      <vt:lpstr>ФОРМИРОВАНИЕ ГРАЖДАНСКО-ПАТРИОТИЧЕСКОЙ ПОЗИЦИИ РЕБЕНКА</vt:lpstr>
      <vt:lpstr>Воспитание школьников </vt:lpstr>
      <vt:lpstr>Воспитание школьников </vt:lpstr>
      <vt:lpstr>Воспитание школьников</vt:lpstr>
      <vt:lpstr>Воспитание школьников</vt:lpstr>
      <vt:lpstr>Школьные музеи</vt:lpstr>
      <vt:lpstr>  Музей Боевой Славы 27-й Гвардейской Ясской Орденов Кутузова и Суворова танковой бригады </vt:lpstr>
      <vt:lpstr>     Музей Боевой Славы 1-го Гвардейского орденов Ленина и Кутузова Венского механизированного корпуса имени И.Н.Руссиянова </vt:lpstr>
      <vt:lpstr>Музей Боевой Славы 310-Новгородской ордена Ленина Краснознаменной стрелковой дивизии </vt:lpstr>
    </vt:vector>
  </TitlesOfParts>
  <Company>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г. Москвы «ШКОЛА № 2054»  Публичный доклад  по итогам  2021-2022 учебного года</dc:title>
  <dc:creator>user</dc:creator>
  <cp:lastModifiedBy>user</cp:lastModifiedBy>
  <cp:revision>186</cp:revision>
  <dcterms:created xsi:type="dcterms:W3CDTF">2022-07-04T13:09:46Z</dcterms:created>
  <dcterms:modified xsi:type="dcterms:W3CDTF">2022-07-13T10:39:02Z</dcterms:modified>
</cp:coreProperties>
</file>